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241" r:id="rId1"/>
  </p:sldMasterIdLst>
  <p:notesMasterIdLst>
    <p:notesMasterId r:id="rId18"/>
  </p:notesMasterIdLst>
  <p:sldIdLst>
    <p:sldId id="256" r:id="rId2"/>
    <p:sldId id="266" r:id="rId3"/>
    <p:sldId id="267" r:id="rId4"/>
    <p:sldId id="268" r:id="rId5"/>
    <p:sldId id="270" r:id="rId6"/>
    <p:sldId id="271" r:id="rId7"/>
    <p:sldId id="272" r:id="rId8"/>
    <p:sldId id="269" r:id="rId9"/>
    <p:sldId id="280" r:id="rId10"/>
    <p:sldId id="273" r:id="rId11"/>
    <p:sldId id="275" r:id="rId12"/>
    <p:sldId id="274" r:id="rId13"/>
    <p:sldId id="276" r:id="rId14"/>
    <p:sldId id="277" r:id="rId15"/>
    <p:sldId id="278" r:id="rId16"/>
    <p:sldId id="265" r:id="rId17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577">
          <p15:clr>
            <a:srgbClr val="A4A3A4"/>
          </p15:clr>
        </p15:guide>
        <p15:guide id="4" orient="horz" pos="5664">
          <p15:clr>
            <a:srgbClr val="A4A3A4"/>
          </p15:clr>
        </p15:guide>
        <p15:guide id="7" pos="171">
          <p15:clr>
            <a:srgbClr val="A4A3A4"/>
          </p15:clr>
        </p15:guide>
        <p15:guide id="8" orient="horz" pos="5855">
          <p15:clr>
            <a:srgbClr val="A4A3A4"/>
          </p15:clr>
        </p15:guide>
        <p15:guide id="9" pos="44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  <p15:guide id="3" orient="horz" pos="5664">
          <p15:clr>
            <a:srgbClr val="A4A3A4"/>
          </p15:clr>
        </p15:guide>
        <p15:guide id="4" pos="4111">
          <p15:clr>
            <a:srgbClr val="A4A3A4"/>
          </p15:clr>
        </p15:guide>
        <p15:guide id="5" pos="30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chner, Georg" initials="KG" lastIdx="1" clrIdx="0">
    <p:extLst>
      <p:ext uri="{19B8F6BF-5375-455C-9EA6-DF929625EA0E}">
        <p15:presenceInfo xmlns:p15="http://schemas.microsoft.com/office/powerpoint/2012/main" userId="Kirchner, Georg" providerId="None"/>
      </p:ext>
    </p:extLst>
  </p:cmAuthor>
  <p:cmAuthor id="2" name="Kirchner, Georg" initials="KG [2]" lastIdx="9" clrIdx="1">
    <p:extLst>
      <p:ext uri="{19B8F6BF-5375-455C-9EA6-DF929625EA0E}">
        <p15:presenceInfo xmlns:p15="http://schemas.microsoft.com/office/powerpoint/2012/main" userId="S-1-5-21-854245398-1972579041-362288127-14804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1326" y="624"/>
      </p:cViewPr>
      <p:guideLst>
        <p:guide orient="horz"/>
        <p:guide pos="5577"/>
        <p:guide orient="horz" pos="5664"/>
        <p:guide pos="171"/>
        <p:guide orient="horz" pos="5855"/>
        <p:guide pos="441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22" y="78"/>
      </p:cViewPr>
      <p:guideLst>
        <p:guide orient="horz" pos="2928"/>
        <p:guide pos="2208"/>
        <p:guide orient="horz" pos="5664"/>
        <p:guide pos="4111"/>
        <p:guide pos="3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5871E-8361-43A1-8B4E-6BA066DC664A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13649-3818-4BC4-9043-85718B12D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3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29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3575"/>
            <a:ext cx="5607050" cy="4257830"/>
          </a:xfrm>
        </p:spPr>
        <p:txBody>
          <a:bodyPr/>
          <a:lstStyle/>
          <a:p>
            <a:r>
              <a:rPr lang="en-US" dirty="0"/>
              <a:t>FM &gt; </a:t>
            </a:r>
            <a:r>
              <a:rPr lang="en-US" dirty="0" err="1"/>
              <a:t>RoboHelp</a:t>
            </a:r>
            <a:r>
              <a:rPr lang="en-US" dirty="0"/>
              <a:t> &gt; </a:t>
            </a:r>
            <a:r>
              <a:rPr lang="en-US" dirty="0" err="1"/>
              <a:t>RoboHTML</a:t>
            </a:r>
            <a:r>
              <a:rPr lang="en-US" dirty="0"/>
              <a:t> &gt; </a:t>
            </a:r>
            <a:r>
              <a:rPr lang="en-US" dirty="0" err="1"/>
              <a:t>DocBook</a:t>
            </a:r>
            <a:r>
              <a:rPr lang="en-US" dirty="0"/>
              <a:t> &gt; DITA (</a:t>
            </a:r>
            <a:r>
              <a:rPr lang="en-US" dirty="0" err="1"/>
              <a:t>Arbortext</a:t>
            </a:r>
            <a:r>
              <a:rPr lang="en-US" dirty="0"/>
              <a:t>):</a:t>
            </a:r>
          </a:p>
          <a:p>
            <a:endParaRPr lang="en-US" dirty="0"/>
          </a:p>
          <a:p>
            <a:r>
              <a:rPr lang="en-US" dirty="0"/>
              <a:t>Push-button publishing enabling sim shipping source and target languages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Georg will step through the roundtrip of DITA XML content between a version control system/publishing environment and a translation management system to create multi-language content. Along the workflow steps, Georg will point out opportunities for the automation of tasks such as change detection, filtering for translatable text, re-using translation, DTD validation of translated XML files, localizing graphics, and iterating output generation.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Processes: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sz="800" dirty="0"/>
              <a:t>Roundtrip between CCMS and TMS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sz="800" dirty="0"/>
              <a:t>L10N workflow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Change detection at file level and translation job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Automated file exchange between CCMS and TMS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Preprocessing of source language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Change detection at sentence level: filtering for and segmenting of translatable text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sz="800" dirty="0"/>
              <a:t>Reuse of translations of un/changed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Automated translation (NMT) of new words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sz="800" dirty="0"/>
              <a:t>Best practices for authors to write for [machine] translation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XML validation: CAT tool, offline against DTD, during import to CCMS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Push-button publishing: iterative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/>
              <a:t>Completing workflows in TMS and CCMS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0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DITA XML in translation technology footprint</a:t>
            </a:r>
          </a:p>
          <a:p>
            <a:endParaRPr lang="en-US" dirty="0"/>
          </a:p>
          <a:p>
            <a:r>
              <a:rPr lang="en-US" dirty="0"/>
              <a:t>Explain translation management system (TMS)</a:t>
            </a:r>
          </a:p>
          <a:p>
            <a:endParaRPr lang="en-US" dirty="0"/>
          </a:p>
          <a:p>
            <a:r>
              <a:rPr lang="en-US" dirty="0"/>
              <a:t>DITA XML a fraction of translation throughput in this one 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81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High-level overview of the translation roundtrip between the CCMS and TMS (Translation Management System)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77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Translation lifecycle states reflect the translation roundtrip on the previous slide.</a:t>
            </a:r>
          </a:p>
          <a:p>
            <a:endParaRPr lang="en-US" dirty="0"/>
          </a:p>
          <a:p>
            <a:r>
              <a:rPr lang="en-US" dirty="0"/>
              <a:t>Setting a translatable object to “Released” in will get it included in the next translation job initiated in the CCMS.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73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Archival folder visualizes best the steps taken on the Integration Server.</a:t>
            </a:r>
          </a:p>
          <a:p>
            <a:endParaRPr lang="en-US" dirty="0"/>
          </a:p>
          <a:p>
            <a:r>
              <a:rPr lang="en-US" dirty="0"/>
              <a:t>1_Exported* contains files as received from CCMS</a:t>
            </a:r>
          </a:p>
          <a:p>
            <a:r>
              <a:rPr lang="en-US" dirty="0"/>
              <a:t>2_Submission* contains pre-processed files: sort-as tags inserted, files renamed, files reorganized, manifest added, zip file created</a:t>
            </a:r>
          </a:p>
          <a:p>
            <a:r>
              <a:rPr lang="en-US" dirty="0"/>
              <a:t>3_GL_Retrievals contains translated files coming back from TMS</a:t>
            </a:r>
          </a:p>
          <a:p>
            <a:r>
              <a:rPr lang="en-US" dirty="0"/>
              <a:t>10_EMC* should really be 4_*. Contains post-processed files returned to CCMS</a:t>
            </a:r>
          </a:p>
          <a:p>
            <a:endParaRPr lang="en-US" dirty="0"/>
          </a:p>
          <a:p>
            <a:r>
              <a:rPr lang="en-US" dirty="0"/>
              <a:t>Each folder has scheduled Windows tasks configured.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79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13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organization of three file types in payload in batches, which all are mapped to purpose-built electronic workflows.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50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beginning steps in the translation workflow.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07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Root elements are preceded by single forward slash (/)</a:t>
            </a:r>
          </a:p>
          <a:p>
            <a:r>
              <a:rPr lang="en-US" dirty="0"/>
              <a:t>Child elements are preceded by double forward slash (//)</a:t>
            </a:r>
          </a:p>
          <a:p>
            <a:r>
              <a:rPr lang="en-US" dirty="0"/>
              <a:t>Extraction of text is at paragraph level, governed by the rules file (</a:t>
            </a:r>
            <a:r>
              <a:rPr lang="en-US" dirty="0" err="1"/>
              <a:t>a.k.a</a:t>
            </a:r>
            <a:r>
              <a:rPr lang="en-US" dirty="0"/>
              <a:t>, parser, filter)</a:t>
            </a:r>
          </a:p>
          <a:p>
            <a:r>
              <a:rPr lang="en-US" dirty="0"/>
              <a:t>Segmentation of text is a second step, ruled in GL by TM configuration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#+++++++++++++++++++++++++++++++</a:t>
            </a:r>
          </a:p>
          <a:p>
            <a:r>
              <a:rPr lang="en-US" dirty="0"/>
              <a:t># Segmentation Configuration</a:t>
            </a:r>
          </a:p>
          <a:p>
            <a:r>
              <a:rPr lang="en-US" dirty="0"/>
              <a:t>#+++++++++++++++++++++++++++++++</a:t>
            </a:r>
          </a:p>
          <a:p>
            <a:endParaRPr lang="en-US" dirty="0"/>
          </a:p>
          <a:p>
            <a:r>
              <a:rPr lang="en-US" dirty="0" err="1"/>
              <a:t>segmenter.simplifier.trados.strict</a:t>
            </a:r>
            <a:r>
              <a:rPr lang="en-US" dirty="0"/>
              <a:t>=true</a:t>
            </a:r>
          </a:p>
          <a:p>
            <a:r>
              <a:rPr lang="en-US" dirty="0" err="1"/>
              <a:t>segmenter.simplifier.trados.noesp</a:t>
            </a:r>
            <a:r>
              <a:rPr lang="en-US" dirty="0"/>
              <a:t>=true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16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screenshot is from completed, and reopened submission #51097.</a:t>
            </a:r>
          </a:p>
          <a:p>
            <a:endParaRPr lang="en-US" dirty="0"/>
          </a:p>
          <a:p>
            <a:r>
              <a:rPr lang="en-US" dirty="0"/>
              <a:t>Look at score column for re-use information:</a:t>
            </a:r>
          </a:p>
          <a:p>
            <a:endParaRPr lang="en-US" dirty="0"/>
          </a:p>
          <a:p>
            <a:r>
              <a:rPr lang="en-US" dirty="0"/>
              <a:t>100%: reused from translation database (a.k.a., translation memory)</a:t>
            </a:r>
          </a:p>
          <a:p>
            <a:r>
              <a:rPr lang="en-US" dirty="0"/>
              <a:t>99% - 75%: reuse of similar sentences translated in the past. Translator needs to adjust proposed translations. In row 3 of the translation editor, the previous translation stored in the DB was of a version of the sentence that contained “that are”…</a:t>
            </a:r>
          </a:p>
          <a:p>
            <a:r>
              <a:rPr lang="en-US" dirty="0"/>
              <a:t>MT: these are matches below the 75% threshold. These sentences get pre-translated with a Neural-Network based machine translation system. Translators will correct as necessary, resulting in “post-edit” distance.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04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task of post-editing machine-translated new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37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Proper nouns (e.g., Dell) vs. common nouns (e.g., firm) in context of </a:t>
            </a:r>
            <a:r>
              <a:rPr lang="en-US" dirty="0" err="1"/>
              <a:t>conrefs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79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Altova</a:t>
            </a:r>
            <a:r>
              <a:rPr lang="en-US" dirty="0"/>
              <a:t> XML Spy used for off-line DTD validation.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17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Georg will step through the roundtrip of DITA XML content between a version control system/publishing environment and a translation management system to create multi-language content. Along the workflow steps, Georg will point out opportunities for the automation of tasks such as change detection, filtering for translatable text, re-using translation, DTD validation of translated XML files, localizing graphics, and iterating output generation.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39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13649-3818-4BC4-9043-85718B12D9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0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3862847"/>
            <a:ext cx="932650" cy="932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62" y="386197"/>
            <a:ext cx="7500937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2198968"/>
            <a:ext cx="75078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600" indent="-228600">
              <a:buNone/>
              <a:defRPr lang="en-US" sz="2000" b="1" dirty="0" smtClean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2164336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274320" y="440519"/>
            <a:ext cx="7498080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defRPr lang="en-US" sz="5400" dirty="0" smtClean="0">
                <a:solidFill>
                  <a:schemeClr val="tx2"/>
                </a:solidFill>
                <a:ea typeface="Arial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274320" y="2252133"/>
            <a:ext cx="749808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2000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3862847"/>
            <a:ext cx="932650" cy="9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37455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ell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274320" y="440519"/>
            <a:ext cx="7498080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defRPr lang="en-US" sz="5400" dirty="0" smtClean="0">
                <a:solidFill>
                  <a:schemeClr val="tx2"/>
                </a:solidFill>
                <a:ea typeface="Arial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274320" y="2252133"/>
            <a:ext cx="749808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2000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3862847"/>
            <a:ext cx="932650" cy="9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49704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granite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274320" y="440519"/>
            <a:ext cx="7498080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defRPr lang="en-US" sz="5400" dirty="0" smtClean="0">
                <a:solidFill>
                  <a:schemeClr val="tx2"/>
                </a:solidFill>
                <a:ea typeface="Arial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274320" y="2252133"/>
            <a:ext cx="749808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2000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3862847"/>
            <a:ext cx="932650" cy="9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22185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</p:spTree>
    <p:extLst>
      <p:ext uri="{BB962C8B-B14F-4D97-AF65-F5344CB8AC3E}">
        <p14:creationId xmlns:p14="http://schemas.microsoft.com/office/powerpoint/2010/main" val="1775402808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3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73050" y="685800"/>
            <a:ext cx="818515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85750" indent="-285750">
              <a:buFont typeface="Arial" panose="020B0604020202020204" pitchFamily="34" charset="0"/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6806557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3" y="1200150"/>
            <a:ext cx="7958137" cy="3270249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1pPr>
            <a:lvl2pPr marL="341312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2pPr>
            <a:lvl3pPr marL="688975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75678912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3" y="1200150"/>
            <a:ext cx="7958137" cy="327024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78062111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 </a:t>
            </a:r>
          </a:p>
        </p:txBody>
      </p:sp>
      <p:sp>
        <p:nvSpPr>
          <p:cNvPr id="5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685800"/>
            <a:ext cx="819150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600" indent="-228600"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0"/>
          </p:nvPr>
        </p:nvSpPr>
        <p:spPr>
          <a:xfrm>
            <a:off x="271463" y="1314450"/>
            <a:ext cx="7958137" cy="3155951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54111004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2" y="1200150"/>
            <a:ext cx="3931920" cy="327024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1"/>
          </p:nvPr>
        </p:nvSpPr>
        <p:spPr>
          <a:xfrm>
            <a:off x="4526280" y="1197872"/>
            <a:ext cx="3931920" cy="3272527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24378676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left margi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200150"/>
            <a:ext cx="4291012" cy="327024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4754075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&amp; left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685800"/>
            <a:ext cx="819150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600" indent="-228600"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314450"/>
            <a:ext cx="4291012" cy="315594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62848660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line title, subtitle &amp; left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4305300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</a:t>
            </a:r>
            <a:br>
              <a:rPr lang="en-US" dirty="0"/>
            </a:br>
            <a:r>
              <a:rPr lang="en-US" dirty="0"/>
              <a:t>page 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1085850"/>
            <a:ext cx="430530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600" indent="-228600"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0"/>
            <a:ext cx="4291012" cy="28702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38" indent="-16986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88" indent="-230188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229640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436594"/>
      </p:ext>
    </p:extLst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imag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45338"/>
      </p:ext>
    </p:extLst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86577"/>
      </p:ext>
    </p:extLst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imag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2273"/>
      </p:ext>
    </p:extLst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79224"/>
      </p:ext>
    </p:extLst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1017"/>
      </p:ext>
    </p:extLst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723"/>
      </p:ext>
    </p:extLst>
  </p:cSld>
  <p:clrMapOvr>
    <a:masterClrMapping/>
  </p:clrMapOvr>
  <p:transition spd="med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granite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1748271"/>
            <a:ext cx="6850901" cy="1495794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01332"/>
      </p:ext>
    </p:extLst>
  </p:cSld>
  <p:clrMapOvr>
    <a:masterClrMapping/>
  </p:clrMapOvr>
  <p:transition spd="med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0" y="1798082"/>
            <a:ext cx="155448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72256"/>
      </p:ext>
    </p:extLst>
  </p:cSld>
  <p:clrMapOvr>
    <a:masterClrMapping/>
  </p:clrMapOvr>
  <p:transition spd="med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slide granite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0" y="1798082"/>
            <a:ext cx="155448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091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 hidden="1"/>
          <p:cNvSpPr txBox="1"/>
          <p:nvPr/>
        </p:nvSpPr>
        <p:spPr>
          <a:xfrm>
            <a:off x="1895476" y="4825328"/>
            <a:ext cx="649537" cy="12465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</a:pPr>
            <a:fld id="{E00CF047-7350-4707-AA1A-E56FA69586CC}" type="datetime1">
              <a:rPr lang="en-US" sz="900" smtClean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bg1"/>
                </a:buClr>
              </a:pPr>
              <a:t>4/10/2019</a:t>
            </a:fld>
            <a:endParaRPr lang="en-US" sz="900" dirty="0">
              <a:solidFill>
                <a:schemeClr val="bg2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3" name="TextBox 12" hidden="1"/>
          <p:cNvSpPr txBox="1"/>
          <p:nvPr/>
        </p:nvSpPr>
        <p:spPr>
          <a:xfrm>
            <a:off x="1895476" y="4825328"/>
            <a:ext cx="649537" cy="12465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</a:pPr>
            <a:fld id="{E00CF047-7350-4707-AA1A-E56FA69586CC}" type="datetime1">
              <a:rPr lang="en-US" sz="900" smtClean="0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</a:rPr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bg1"/>
                </a:buClr>
              </a:pPr>
              <a:t>4/10/2019</a:t>
            </a:fld>
            <a:endParaRPr lang="en-US" sz="900" dirty="0">
              <a:solidFill>
                <a:schemeClr val="bg2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4610378"/>
            <a:ext cx="348663" cy="348663"/>
          </a:xfrm>
          <a:prstGeom prst="rect">
            <a:avLst/>
          </a:prstGeom>
        </p:spPr>
      </p:pic>
      <p:sp>
        <p:nvSpPr>
          <p:cNvPr id="7" name="TextBox 19"/>
          <p:cNvSpPr txBox="1"/>
          <p:nvPr/>
        </p:nvSpPr>
        <p:spPr>
          <a:xfrm>
            <a:off x="276035" y="5008514"/>
            <a:ext cx="94577" cy="8310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fld id="{58EC7406-F4CC-4ABF-902E-2AF4E70E5C0F}" type="slidenum">
              <a:rPr lang="en-US" sz="600" b="0" kern="1200" smtClean="0">
                <a:solidFill>
                  <a:srgbClr val="7F7F7F"/>
                </a:solidFill>
                <a:latin typeface="+mn-lt"/>
                <a:ea typeface="+mn-ea"/>
                <a:cs typeface="+mn-cs"/>
              </a:rPr>
              <a:pPr algn="r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</a:pPr>
              <a:t>‹#›</a:t>
            </a:fld>
            <a:endParaRPr lang="en-US" sz="600" b="0" kern="1200" dirty="0" err="1">
              <a:solidFill>
                <a:srgbClr val="7F7F7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393050" y="5008514"/>
            <a:ext cx="136256" cy="8310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r>
              <a:rPr lang="en-US" sz="600" kern="1200" dirty="0">
                <a:solidFill>
                  <a:srgbClr val="7F7F7F"/>
                </a:solidFill>
                <a:latin typeface="+mn-lt"/>
                <a:ea typeface="+mn-ea"/>
                <a:cs typeface="+mn-cs"/>
              </a:rPr>
              <a:t>of Y</a:t>
            </a:r>
          </a:p>
        </p:txBody>
      </p:sp>
      <p:sp>
        <p:nvSpPr>
          <p:cNvPr id="10" name="fl" descr="                              Dell - Internal Use - Confidential&#10;"/>
          <p:cNvSpPr txBox="1"/>
          <p:nvPr/>
        </p:nvSpPr>
        <p:spPr>
          <a:xfrm>
            <a:off x="669828" y="5007744"/>
            <a:ext cx="1158972" cy="831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marL="0" marR="0" indent="0" defTabSz="914400" eaLnBrk="1" latinLnBrk="0" hangingPunct="1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 sz="600" b="0" i="0" u="none" baseline="0">
                <a:solidFill>
                  <a:srgbClr val="7F7F7F"/>
                </a:solidFill>
                <a:latin typeface="+mn-lt"/>
              </a:defRPr>
            </a:lvl1pPr>
          </a:lstStyle>
          <a:p>
            <a:pPr lvl="0"/>
            <a:r>
              <a:rPr lang="en-US" b="1" dirty="0"/>
              <a:t>Dell - Internal Use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0948278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3" r:id="rId1"/>
    <p:sldLayoutId id="2147484428" r:id="rId2"/>
    <p:sldLayoutId id="2147484405" r:id="rId3"/>
    <p:sldLayoutId id="2147484418" r:id="rId4"/>
    <p:sldLayoutId id="2147484250" r:id="rId5"/>
    <p:sldLayoutId id="2147484462" r:id="rId6"/>
    <p:sldLayoutId id="2147484367" r:id="rId7"/>
    <p:sldLayoutId id="2147484244" r:id="rId8"/>
    <p:sldLayoutId id="2147484245" r:id="rId9"/>
    <p:sldLayoutId id="2147484246" r:id="rId10"/>
    <p:sldLayoutId id="2147484247" r:id="rId11"/>
    <p:sldLayoutId id="2147484460" r:id="rId12"/>
    <p:sldLayoutId id="2147484249" r:id="rId13"/>
    <p:sldLayoutId id="2147484463" r:id="rId14"/>
    <p:sldLayoutId id="2147484411" r:id="rId15"/>
    <p:sldLayoutId id="2147484454" r:id="rId16"/>
    <p:sldLayoutId id="2147484451" r:id="rId17"/>
    <p:sldLayoutId id="2147484396" r:id="rId18"/>
    <p:sldLayoutId id="2147484420" r:id="rId19"/>
    <p:sldLayoutId id="2147484421" r:id="rId20"/>
    <p:sldLayoutId id="2147484413" r:id="rId21"/>
    <p:sldLayoutId id="2147484459" r:id="rId22"/>
    <p:sldLayoutId id="2147484458" r:id="rId23"/>
  </p:sldLayoutIdLst>
  <p:transition spd="med"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0" cap="none" baseline="0">
          <a:solidFill>
            <a:schemeClr val="bg1"/>
          </a:solidFill>
          <a:latin typeface="+mj-lt"/>
          <a:ea typeface="Museo Sans For Dell" panose="02000000000000000000" pitchFamily="2" charset="0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100000"/>
        </a:lnSpc>
        <a:spcBef>
          <a:spcPts val="1200"/>
        </a:spcBef>
        <a:spcAft>
          <a:spcPts val="0"/>
        </a:spcAft>
        <a:buClr>
          <a:srgbClr val="AAAAAA"/>
        </a:buClr>
        <a:buFont typeface="Arial" pitchFamily="34" charset="0"/>
        <a:buChar char="•"/>
        <a:defRPr sz="1400">
          <a:solidFill>
            <a:srgbClr val="000000"/>
          </a:solidFill>
          <a:latin typeface="+mj-lt"/>
          <a:ea typeface="Museo Sans For Dell" pitchFamily="2" charset="0"/>
          <a:cs typeface="+mn-cs"/>
        </a:defRPr>
      </a:lvl1pPr>
      <a:lvl2pPr marL="574675" indent="-233363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rgbClr val="AAAAAA"/>
        </a:buClr>
        <a:buFont typeface="Museo Sans For Dell" pitchFamily="2" charset="0"/>
        <a:buChar char="–"/>
        <a:defRPr sz="1200" baseline="0">
          <a:solidFill>
            <a:srgbClr val="000000"/>
          </a:solidFill>
          <a:latin typeface="+mj-lt"/>
          <a:ea typeface="Museo Sans For Dell" pitchFamily="2" charset="0"/>
        </a:defRPr>
      </a:lvl2pPr>
      <a:lvl3pPr marL="909638" indent="-220663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rgbClr val="AAAAAA"/>
        </a:buClr>
        <a:buFont typeface="Museo Sans For Dell" pitchFamily="2" charset="0"/>
        <a:buChar char="›"/>
        <a:defRPr sz="1000" baseline="0">
          <a:solidFill>
            <a:srgbClr val="000000"/>
          </a:solidFill>
          <a:latin typeface="+mj-lt"/>
          <a:ea typeface="Museo Sans For Dell" pitchFamily="2" charset="0"/>
        </a:defRPr>
      </a:lvl3pPr>
      <a:lvl4pPr marL="1246188" indent="-222250" algn="l" rtl="0" eaLnBrk="1" fontAlgn="base" hangingPunct="1">
        <a:lnSpc>
          <a:spcPct val="90000"/>
        </a:lnSpc>
        <a:spcBef>
          <a:spcPts val="300"/>
        </a:spcBef>
        <a:spcAft>
          <a:spcPts val="0"/>
        </a:spcAft>
        <a:buClr>
          <a:srgbClr val="AAAAAA"/>
        </a:buClr>
        <a:buFont typeface="Courier New" panose="02070309020205020404" pitchFamily="49" charset="0"/>
        <a:buChar char="o"/>
        <a:defRPr sz="1000" baseline="0">
          <a:solidFill>
            <a:srgbClr val="000000"/>
          </a:solidFill>
          <a:latin typeface="+mj-lt"/>
          <a:ea typeface="Museo Sans For Dell" pitchFamily="2" charset="0"/>
        </a:defRPr>
      </a:lvl4pPr>
      <a:lvl5pPr marL="1608138" indent="-2365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bg1"/>
        </a:buClr>
        <a:buFont typeface="Museo For Dell 300" pitchFamily="50" charset="0"/>
        <a:buChar char="–"/>
        <a:defRPr sz="1800">
          <a:solidFill>
            <a:schemeClr val="bg2"/>
          </a:solidFill>
          <a:latin typeface="Museo Sans For Dell" pitchFamily="2" charset="0"/>
          <a:ea typeface="Museo Sans For Dell" pitchFamily="2" charset="0"/>
        </a:defRPr>
      </a:lvl5pPr>
      <a:lvl6pPr marL="2065338" indent="-236538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6pPr>
      <a:lvl7pPr marL="2522538" indent="-236538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7pPr>
      <a:lvl8pPr marL="2979738" indent="-236538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8pPr>
      <a:lvl9pPr marL="3436938" indent="-236538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3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ntentrules.com/noun-cluste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62" y="1272593"/>
            <a:ext cx="8304725" cy="609398"/>
          </a:xfrm>
        </p:spPr>
        <p:txBody>
          <a:bodyPr/>
          <a:lstStyle/>
          <a:p>
            <a:r>
              <a:rPr lang="en-US" sz="4400" dirty="0"/>
              <a:t>CCMS and L10N Workflows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1"/>
          </p:nvPr>
        </p:nvSpPr>
        <p:spPr>
          <a:xfrm>
            <a:off x="266700" y="2198968"/>
            <a:ext cx="7997276" cy="646331"/>
          </a:xfrm>
        </p:spPr>
        <p:txBody>
          <a:bodyPr/>
          <a:lstStyle/>
          <a:p>
            <a:r>
              <a:rPr lang="en-US" dirty="0"/>
              <a:t>Boston DITA Users Group , April 10, 2019</a:t>
            </a:r>
          </a:p>
          <a:p>
            <a:r>
              <a:rPr lang="en-US" sz="1200" dirty="0"/>
              <a:t>Georg Kirchner</a:t>
            </a:r>
          </a:p>
        </p:txBody>
      </p:sp>
    </p:spTree>
    <p:extLst>
      <p:ext uri="{BB962C8B-B14F-4D97-AF65-F5344CB8AC3E}">
        <p14:creationId xmlns:p14="http://schemas.microsoft.com/office/powerpoint/2010/main" val="2704589721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Translating DITA XML Content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ACDBA-F0D8-4B7E-89F3-0165BC2BC6D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Translation roundtrip from perspective of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Author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Localization engineering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Localization project manager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Translator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DTP engineer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Scope of presentation: 1 of 3 translation environments at Dell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Q&amp;A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873901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572CA-4F2E-4277-AF74-A5855411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775597"/>
          </a:xfrm>
        </p:spPr>
        <p:txBody>
          <a:bodyPr/>
          <a:lstStyle/>
          <a:p>
            <a:r>
              <a:rPr lang="en-US" dirty="0"/>
              <a:t>DITA XML in L10N technology footprint and volume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5028A2-9C43-49D8-9FC0-C2BAAC968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0" y="649003"/>
            <a:ext cx="6375399" cy="4290237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0D3FEA7E-5AD0-4D3C-92B9-547C01A8CD62}"/>
              </a:ext>
            </a:extLst>
          </p:cNvPr>
          <p:cNvSpPr/>
          <p:nvPr/>
        </p:nvSpPr>
        <p:spPr>
          <a:xfrm>
            <a:off x="0" y="2571750"/>
            <a:ext cx="1774826" cy="344823"/>
          </a:xfrm>
          <a:prstGeom prst="rightArrow">
            <a:avLst/>
          </a:prstGeom>
          <a:solidFill>
            <a:schemeClr val="bg1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2000" dirty="0" err="1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CF0EE2-35E1-4D62-8E7B-B6F189AF8303}"/>
              </a:ext>
            </a:extLst>
          </p:cNvPr>
          <p:cNvSpPr txBox="1"/>
          <p:nvPr/>
        </p:nvSpPr>
        <p:spPr>
          <a:xfrm>
            <a:off x="0" y="4031050"/>
            <a:ext cx="9144000" cy="307777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1400" b="1" dirty="0">
                <a:solidFill>
                  <a:schemeClr val="bg2"/>
                </a:solidFill>
                <a:latin typeface="+mn-lt"/>
              </a:rPr>
              <a:t>Over last 20 months in this environment, DITA XML was 10% of overall HT+MT+PE translation throughput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18DBA4-D537-4EA6-B2DD-B8680D4FA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7622"/>
            <a:ext cx="4325192" cy="2208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4F95AC-0CE0-46A0-87AD-B15E82DD8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194" y="2076487"/>
            <a:ext cx="4832806" cy="9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450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572CA-4F2E-4277-AF74-A5855411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387798"/>
          </a:xfrm>
        </p:spPr>
        <p:txBody>
          <a:bodyPr/>
          <a:lstStyle/>
          <a:p>
            <a:r>
              <a:rPr lang="en-US" dirty="0"/>
              <a:t>Processes: CCMS &lt;&gt; TMS Roundtrip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B4F96D-06F8-4234-8FDA-B60A3F90B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416" y="617788"/>
            <a:ext cx="7113167" cy="42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59318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247650"/>
            <a:ext cx="8794750" cy="387798"/>
          </a:xfrm>
        </p:spPr>
        <p:txBody>
          <a:bodyPr/>
          <a:lstStyle/>
          <a:p>
            <a:r>
              <a:rPr lang="en-US" dirty="0"/>
              <a:t>Released, To be Translated, In Translation, Translated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E373EB-2B81-4B93-A535-C2336F0B6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545" y="1111107"/>
            <a:ext cx="1812504" cy="34934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7ACE27-01D7-4CE2-A2CF-CE71534DF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5642"/>
            <a:ext cx="9144000" cy="18894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DDBF61-EF8D-46E9-9A80-5010DEABB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11109"/>
            <a:ext cx="9144000" cy="34934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3775FE-5B48-446F-85A9-BA8BFCFE122A}"/>
              </a:ext>
            </a:extLst>
          </p:cNvPr>
          <p:cNvSpPr txBox="1"/>
          <p:nvPr/>
        </p:nvSpPr>
        <p:spPr>
          <a:xfrm>
            <a:off x="1700422" y="734777"/>
            <a:ext cx="5492750" cy="276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1200" dirty="0">
                <a:solidFill>
                  <a:schemeClr val="bg2"/>
                </a:solidFill>
                <a:latin typeface="+mn-lt"/>
              </a:rPr>
              <a:t>The lifecycle states of a translatable object in the CCMS</a:t>
            </a:r>
          </a:p>
        </p:txBody>
      </p:sp>
    </p:spTree>
    <p:extLst>
      <p:ext uri="{BB962C8B-B14F-4D97-AF65-F5344CB8AC3E}">
        <p14:creationId xmlns:p14="http://schemas.microsoft.com/office/powerpoint/2010/main" val="41627898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CCMS &lt; &gt; </a:t>
            </a:r>
            <a:r>
              <a:rPr lang="en-US" dirty="0"/>
              <a:t>Integration Server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&lt;&gt; TMS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898B5D-339B-435B-B8DA-5E344D53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386" y="1494073"/>
            <a:ext cx="6740128" cy="2914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3ECB0C-A51E-41D5-AB7E-14FFE9E478A1}"/>
              </a:ext>
            </a:extLst>
          </p:cNvPr>
          <p:cNvSpPr txBox="1"/>
          <p:nvPr/>
        </p:nvSpPr>
        <p:spPr>
          <a:xfrm>
            <a:off x="1700422" y="926261"/>
            <a:ext cx="5492750" cy="276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1200" dirty="0">
                <a:solidFill>
                  <a:schemeClr val="bg2"/>
                </a:solidFill>
                <a:latin typeface="+mn-lt"/>
              </a:rPr>
              <a:t>Pre-processing and post-processing of payload</a:t>
            </a:r>
          </a:p>
        </p:txBody>
      </p:sp>
    </p:spTree>
    <p:extLst>
      <p:ext uri="{BB962C8B-B14F-4D97-AF65-F5344CB8AC3E}">
        <p14:creationId xmlns:p14="http://schemas.microsoft.com/office/powerpoint/2010/main" val="3538132605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Preprocessing of source language files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B017711-2EE4-424B-9EC9-0C96B2AB3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48697"/>
              </p:ext>
            </p:extLst>
          </p:nvPr>
        </p:nvGraphicFramePr>
        <p:xfrm>
          <a:off x="344487" y="1244600"/>
          <a:ext cx="845502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603">
                  <a:extLst>
                    <a:ext uri="{9D8B030D-6E8A-4147-A177-3AD203B41FA5}">
                      <a16:colId xmlns:a16="http://schemas.microsoft.com/office/drawing/2014/main" val="4028685957"/>
                    </a:ext>
                  </a:extLst>
                </a:gridCol>
                <a:gridCol w="4913423">
                  <a:extLst>
                    <a:ext uri="{9D8B030D-6E8A-4147-A177-3AD203B41FA5}">
                      <a16:colId xmlns:a16="http://schemas.microsoft.com/office/drawing/2014/main" val="258337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93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Concatenate xml 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translation editor opens 1 file at a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1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Normalization of white spaces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maximize translation reuse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79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sort-as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 sorting glossary entries in JA-JP or ZH-CN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12119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8931329-18E6-49B9-BD23-5408E1FA0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3217935"/>
            <a:ext cx="8676190" cy="1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68519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572CA-4F2E-4277-AF74-A5855411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387798"/>
          </a:xfrm>
        </p:spPr>
        <p:txBody>
          <a:bodyPr/>
          <a:lstStyle/>
          <a:p>
            <a:r>
              <a:rPr lang="en-US" dirty="0"/>
              <a:t>Three Workflow in TMS to Route Payload in 1 Job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FBC782-A2BA-4C09-880C-206727A15A98}"/>
              </a:ext>
            </a:extLst>
          </p:cNvPr>
          <p:cNvSpPr txBox="1"/>
          <p:nvPr/>
        </p:nvSpPr>
        <p:spPr>
          <a:xfrm>
            <a:off x="1882775" y="897308"/>
            <a:ext cx="5378450" cy="338554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1600" dirty="0">
                <a:solidFill>
                  <a:schemeClr val="bg2"/>
                </a:solidFill>
                <a:latin typeface="+mn-lt"/>
              </a:rPr>
              <a:t>Translatable xml files – input graphics – output graphics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083090-D335-48AB-83CE-61774D4CD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8241"/>
            <a:ext cx="9144000" cy="315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68162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572CA-4F2E-4277-AF74-A5855411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387798"/>
          </a:xfrm>
        </p:spPr>
        <p:txBody>
          <a:bodyPr/>
          <a:lstStyle/>
          <a:p>
            <a:r>
              <a:rPr lang="en-US" dirty="0"/>
              <a:t>TMS workflow steps: early phases</a:t>
            </a:r>
          </a:p>
        </p:txBody>
      </p:sp>
      <p:pic>
        <p:nvPicPr>
          <p:cNvPr id="2050" name="Picture 2" descr="C:\Users\kirchg\AppData\Local\Temp\SNAGHTML4bb7f30.PNG">
            <a:extLst>
              <a:ext uri="{FF2B5EF4-FFF2-40B4-BE49-F238E27FC236}">
                <a16:creationId xmlns:a16="http://schemas.microsoft.com/office/drawing/2014/main" id="{9234F88C-B57C-443D-B29C-50A99FB47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6" b="836"/>
          <a:stretch/>
        </p:blipFill>
        <p:spPr bwMode="auto">
          <a:xfrm>
            <a:off x="2749551" y="618904"/>
            <a:ext cx="3204418" cy="452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654901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for and segmenting of translatable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10EE4C-0DDE-40F0-AFC7-36F3F8D17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522"/>
            <a:ext cx="8491993" cy="391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18279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Reuse of translations for un/changed words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B824E1-AC51-4327-B8EF-E28623736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0428"/>
            <a:ext cx="9144000" cy="364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87007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086BD3-6AF2-45E2-B5A9-3D252D6B3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5774"/>
            <a:ext cx="9150137" cy="271757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translation (NMT) of new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D1ED0-EE1D-43CC-B781-E9FE35F78C9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1D126-29E6-4340-A1BD-B71B00105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3757"/>
            <a:ext cx="9144000" cy="357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9631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in writing for [machine]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9BE70-A6A4-4FCE-898A-906A3D8DB86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 you sentences short: 10 – 25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Avoid </a:t>
            </a:r>
            <a:r>
              <a:rPr lang="en-US" dirty="0">
                <a:hlinkClick r:id="rId3"/>
              </a:rPr>
              <a:t>noun clusters</a:t>
            </a:r>
            <a:r>
              <a:rPr lang="en-US" dirty="0"/>
              <a:t>: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service level agreement achievement percentage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cloud service orchestration workflows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active voice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of </a:t>
            </a:r>
            <a:r>
              <a:rPr lang="en-US" dirty="0" err="1"/>
              <a:t>conrefs</a:t>
            </a:r>
            <a:r>
              <a:rPr lang="en-US" dirty="0"/>
              <a:t> for proper nouns and numbers only</a:t>
            </a:r>
          </a:p>
          <a:p>
            <a:pPr marL="627062" lvl="1" indent="-285750">
              <a:buFont typeface="Arial" panose="020B0604020202020204" pitchFamily="34" charset="0"/>
              <a:buChar char="•"/>
            </a:pPr>
            <a:r>
              <a:rPr lang="en-US" dirty="0"/>
              <a:t>EMC, Dell EMC, vs. firm, company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AE429D-278E-4570-BE1E-02E9833BB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38" y="760976"/>
            <a:ext cx="7875376" cy="41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6292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XML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2E74E-8AC1-44F3-BAC1-321F257F108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1463" y="1200150"/>
            <a:ext cx="7958137" cy="121706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Tag validation in translation editor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DTD validation offline in xml editor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Validation during import to CCMS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549D3F-FAFE-464F-8975-91C3C5DAD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533" y="2621118"/>
            <a:ext cx="6830998" cy="1204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BCBC24-900E-49CF-AFCE-37E822A83C00}"/>
              </a:ext>
            </a:extLst>
          </p:cNvPr>
          <p:cNvSpPr txBox="1"/>
          <p:nvPr/>
        </p:nvSpPr>
        <p:spPr>
          <a:xfrm>
            <a:off x="1652141" y="4234256"/>
            <a:ext cx="5311471" cy="307777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1400" dirty="0">
                <a:solidFill>
                  <a:schemeClr val="bg2"/>
                </a:solidFill>
                <a:latin typeface="+mn-lt"/>
              </a:rPr>
              <a:t>Translation outside of </a:t>
            </a:r>
            <a:r>
              <a:rPr lang="en-US" sz="1400" dirty="0" err="1">
                <a:solidFill>
                  <a:schemeClr val="bg2"/>
                </a:solidFill>
                <a:latin typeface="+mn-lt"/>
              </a:rPr>
              <a:t>uicontrol</a:t>
            </a:r>
            <a:r>
              <a:rPr lang="en-US" sz="1400" dirty="0">
                <a:solidFill>
                  <a:schemeClr val="bg2"/>
                </a:solidFill>
                <a:latin typeface="+mn-lt"/>
              </a:rPr>
              <a:t>, yet inside </a:t>
            </a:r>
            <a:r>
              <a:rPr lang="en-US" sz="1400" dirty="0" err="1">
                <a:solidFill>
                  <a:schemeClr val="bg2"/>
                </a:solidFill>
                <a:latin typeface="+mn-lt"/>
              </a:rPr>
              <a:t>menucascade</a:t>
            </a:r>
            <a:endParaRPr lang="en-US" sz="14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B203CC3-A0E4-4F71-9C70-E800AA825698}"/>
              </a:ext>
            </a:extLst>
          </p:cNvPr>
          <p:cNvSpPr/>
          <p:nvPr/>
        </p:nvSpPr>
        <p:spPr>
          <a:xfrm rot="16200000">
            <a:off x="3922509" y="3663929"/>
            <a:ext cx="770736" cy="150021"/>
          </a:xfrm>
          <a:prstGeom prst="rightArrow">
            <a:avLst/>
          </a:prstGeom>
          <a:solidFill>
            <a:schemeClr val="bg1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en-US" sz="2000" dirty="0" err="1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F80EF2-98B9-495E-8A76-EE206ADE0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298258"/>
            <a:ext cx="7115920" cy="247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4887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CDF43-1BC5-4ACF-B05E-5A5DB7F9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Push-button publishing: iterative</a:t>
            </a:r>
          </a:p>
        </p:txBody>
      </p:sp>
      <p:pic>
        <p:nvPicPr>
          <p:cNvPr id="1026" name="Picture 2" descr="C:\Users\kirchg\AppData\Local\Temp\SNAGHTML4aa0cc2.PNG">
            <a:extLst>
              <a:ext uri="{FF2B5EF4-FFF2-40B4-BE49-F238E27FC236}">
                <a16:creationId xmlns:a16="http://schemas.microsoft.com/office/drawing/2014/main" id="{CEA83E8F-0457-491A-8739-4B5C84945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22" y="1205424"/>
            <a:ext cx="6054956" cy="291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AF5A5-9E00-4FB7-A380-77CF9BE28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51885"/>
            <a:ext cx="9144000" cy="36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358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115466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Dell 2018">
  <a:themeElements>
    <a:clrScheme name="DellTech, Dell, &amp; DellEMC">
      <a:dk1>
        <a:srgbClr val="000000"/>
      </a:dk1>
      <a:lt1>
        <a:srgbClr val="444444"/>
      </a:lt1>
      <a:dk2>
        <a:srgbClr val="007DB8"/>
      </a:dk2>
      <a:lt2>
        <a:srgbClr val="FFFFFF"/>
      </a:lt2>
      <a:accent1>
        <a:srgbClr val="007DB8"/>
      </a:accent1>
      <a:accent2>
        <a:srgbClr val="6EA204"/>
      </a:accent2>
      <a:accent3>
        <a:srgbClr val="F2AF00"/>
      </a:accent3>
      <a:accent4>
        <a:srgbClr val="EE6411"/>
      </a:accent4>
      <a:accent5>
        <a:srgbClr val="5482AB"/>
      </a:accent5>
      <a:accent6>
        <a:srgbClr val="6E2585"/>
      </a:accent6>
      <a:hlink>
        <a:srgbClr val="007DB8"/>
      </a:hlink>
      <a:folHlink>
        <a:srgbClr val="6E258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mpd="sng">
          <a:noFill/>
        </a:ln>
        <a:effectLst/>
      </a:spPr>
      <a:bodyPr wrap="square" lIns="182880" tIns="137160" rIns="137160" bIns="137160" rtlCol="0" anchor="ctr">
        <a:noAutofit/>
      </a:bodyPr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2000" dirty="0" err="1" smtClean="0">
            <a:solidFill>
              <a:schemeClr val="tx2"/>
            </a:solidFill>
            <a:latin typeface="+mn-lt"/>
          </a:defRPr>
        </a:defPPr>
      </a:lstStyle>
    </a:spDef>
    <a:lnDef>
      <a:spPr>
        <a:ln w="127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0"/>
          </a:spcBef>
          <a:spcAft>
            <a:spcPts val="0"/>
          </a:spcAft>
          <a:buClr>
            <a:schemeClr val="bg1"/>
          </a:buClr>
          <a:defRPr sz="1400" dirty="0" err="1" smtClean="0">
            <a:solidFill>
              <a:schemeClr val="bg2"/>
            </a:solidFill>
            <a:latin typeface="+mn-lt"/>
          </a:defRPr>
        </a:defPPr>
      </a:lstStyle>
    </a:txDef>
  </a:objectDefaults>
  <a:extraClrSchemeLst>
    <a:extraClrScheme>
      <a:clrScheme name="Dell new">
        <a:dk1>
          <a:srgbClr val="000000"/>
        </a:dk1>
        <a:lt1>
          <a:srgbClr val="444444"/>
        </a:lt1>
        <a:dk2>
          <a:srgbClr val="0085C3"/>
        </a:dk2>
        <a:lt2>
          <a:srgbClr val="FFFFFF"/>
        </a:lt2>
        <a:accent1>
          <a:srgbClr val="0085C3"/>
        </a:accent1>
        <a:accent2>
          <a:srgbClr val="7AB800"/>
        </a:accent2>
        <a:accent3>
          <a:srgbClr val="F2AF00"/>
        </a:accent3>
        <a:accent4>
          <a:srgbClr val="DC5034"/>
        </a:accent4>
        <a:accent5>
          <a:srgbClr val="5482AB"/>
        </a:accent5>
        <a:accent6>
          <a:srgbClr val="6E2585"/>
        </a:accent6>
        <a:hlink>
          <a:srgbClr val="009BBB"/>
        </a:hlink>
        <a:folHlink>
          <a:srgbClr val="6E25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ll 2018" id="{C31B24F8-547B-40D3-8FF0-21BD1D4966F4}" vid="{A6709F5F-0D52-4BBF-8C64-828497802C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7094</TotalTime>
  <Words>987</Words>
  <Application>Microsoft Office PowerPoint</Application>
  <PresentationFormat>On-screen Show (16:9)</PresentationFormat>
  <Paragraphs>127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Courier New</vt:lpstr>
      <vt:lpstr>Museo For Dell 300</vt:lpstr>
      <vt:lpstr>Museo Sans For Dell</vt:lpstr>
      <vt:lpstr>Wingdings</vt:lpstr>
      <vt:lpstr>Dell 2018</vt:lpstr>
      <vt:lpstr>CCMS and L10N Workflows</vt:lpstr>
      <vt:lpstr>Translating DITA XML Content</vt:lpstr>
      <vt:lpstr>DITA XML in L10N technology footprint and volume </vt:lpstr>
      <vt:lpstr>Processes: CCMS &lt;&gt; TMS Roundtrip</vt:lpstr>
      <vt:lpstr>Released, To be Translated, In Translation, Translated</vt:lpstr>
      <vt:lpstr>CCMS &lt; &gt; Integration Server &lt;&gt; TMS</vt:lpstr>
      <vt:lpstr>Preprocessing of source language files</vt:lpstr>
      <vt:lpstr>Three Workflow in TMS to Route Payload in 1 Job</vt:lpstr>
      <vt:lpstr>TMS workflow steps: early phases</vt:lpstr>
      <vt:lpstr>Filtering for and segmenting of translatable text</vt:lpstr>
      <vt:lpstr>Reuse of translations for un/changed words</vt:lpstr>
      <vt:lpstr>Automated translation (NMT) of new words</vt:lpstr>
      <vt:lpstr>Best practices in writing for [machine] translation</vt:lpstr>
      <vt:lpstr>XML validation</vt:lpstr>
      <vt:lpstr>Push-button publishing: iterative</vt:lpstr>
      <vt:lpstr>PowerPoint Presentation</vt:lpstr>
    </vt:vector>
  </TitlesOfParts>
  <Company>EMC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Streamlining Client Review</dc:title>
  <dc:creator>Kirchner, Georg</dc:creator>
  <cp:lastModifiedBy>Kirchner, Georg</cp:lastModifiedBy>
  <cp:revision>454</cp:revision>
  <dcterms:created xsi:type="dcterms:W3CDTF">2018-10-25T19:00:00Z</dcterms:created>
  <dcterms:modified xsi:type="dcterms:W3CDTF">2019-04-10T15:52:20Z</dcterms:modified>
</cp:coreProperties>
</file>