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9" r:id="rId3"/>
    <p:sldId id="277" r:id="rId4"/>
    <p:sldId id="280" r:id="rId5"/>
    <p:sldId id="261" r:id="rId6"/>
    <p:sldId id="264" r:id="rId7"/>
    <p:sldId id="268" r:id="rId8"/>
    <p:sldId id="265" r:id="rId9"/>
    <p:sldId id="269" r:id="rId10"/>
    <p:sldId id="263" r:id="rId11"/>
    <p:sldId id="278" r:id="rId12"/>
    <p:sldId id="273" r:id="rId13"/>
    <p:sldId id="270" r:id="rId14"/>
    <p:sldId id="266" r:id="rId15"/>
    <p:sldId id="279" r:id="rId16"/>
    <p:sldId id="272" r:id="rId17"/>
    <p:sldId id="276" r:id="rId18"/>
    <p:sldId id="275" r:id="rId19"/>
    <p:sldId id="262"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3913" autoAdjust="0"/>
  </p:normalViewPr>
  <p:slideViewPr>
    <p:cSldViewPr snapToGrid="0">
      <p:cViewPr varScale="1">
        <p:scale>
          <a:sx n="68" d="100"/>
          <a:sy n="68" d="100"/>
        </p:scale>
        <p:origin x="2184" y="43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0114A-6F83-4AFA-ADA2-746256C53F91}" type="datetimeFigureOut">
              <a:rPr lang="en-US" smtClean="0"/>
              <a:t>10/14/2020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AE08EC-42A9-4A35-AAC8-9A4CEAFD2077}" type="slidenum">
              <a:rPr lang="en-US" smtClean="0"/>
              <a:t>‹#›</a:t>
            </a:fld>
            <a:endParaRPr lang="en-US" dirty="0"/>
          </a:p>
        </p:txBody>
      </p:sp>
    </p:spTree>
    <p:extLst>
      <p:ext uri="{BB962C8B-B14F-4D97-AF65-F5344CB8AC3E}">
        <p14:creationId xmlns:p14="http://schemas.microsoft.com/office/powerpoint/2010/main" val="836945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my best estimate, I’ve attended hundreds of presentations throughout my several careers. In all that time I’ve never had the urge to be a presenter. Then one day at a Boston DITA User Group meeting, I answered Stan’s call for ideas for meeting topics. I didn’t mean to, but I did. When Stan asked if I might be a presenter on the topic that I suggested, it felt right to say yes.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felt right because I’ve seen too many of my fellow tech writers struggle with the transition to DITA where they had to step away from the mindset of writing books, chapters, and sections to writing standalone topics.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 observed that the main hurdle seemed to be the switch to separating content from architecture during the writing phase. In other words, going from book-think to topic-think. Which brings us to today’s topic about transitioning from approaching documentation projects from top down to bottom up. In the beginning, you might wonder: How do we approach this? Does this really work?” I plan to answer those questions today.</a:t>
            </a:r>
          </a:p>
          <a:p>
            <a:endParaRPr lang="en-US" dirty="0"/>
          </a:p>
        </p:txBody>
      </p:sp>
      <p:sp>
        <p:nvSpPr>
          <p:cNvPr id="4" name="Slide Number Placeholder 3"/>
          <p:cNvSpPr>
            <a:spLocks noGrp="1"/>
          </p:cNvSpPr>
          <p:nvPr>
            <p:ph type="sldNum" sz="quarter" idx="5"/>
          </p:nvPr>
        </p:nvSpPr>
        <p:spPr/>
        <p:txBody>
          <a:bodyPr/>
          <a:lstStyle/>
          <a:p>
            <a:fld id="{76AE08EC-42A9-4A35-AAC8-9A4CEAFD2077}" type="slidenum">
              <a:rPr lang="en-US" smtClean="0"/>
              <a:t>1</a:t>
            </a:fld>
            <a:endParaRPr lang="en-US" dirty="0"/>
          </a:p>
        </p:txBody>
      </p:sp>
    </p:spTree>
    <p:extLst>
      <p:ext uri="{BB962C8B-B14F-4D97-AF65-F5344CB8AC3E}">
        <p14:creationId xmlns:p14="http://schemas.microsoft.com/office/powerpoint/2010/main" val="3131749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Among other things, DITA separates content from design and architecture. To me the separation of content makes life easier because when I sit down to write all I have to think about is the writing…and even better in my opinion… is that all I have to think about is writing one topic.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shift in approach was the key to my pivot away from book-think to topic-think. Really, quite suddenly the task of writing became less onerous…all I have to think about is one topic…the one I’m working on. That was a freeing thought.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Just think </a:t>
            </a:r>
            <a:r>
              <a:rPr lang="en-US" sz="1200" b="1" kern="1200" dirty="0">
                <a:solidFill>
                  <a:schemeClr val="tx1"/>
                </a:solidFill>
                <a:effectLst/>
                <a:latin typeface="+mn-lt"/>
                <a:ea typeface="+mn-ea"/>
                <a:cs typeface="+mn-cs"/>
              </a:rPr>
              <a:t>topic</a:t>
            </a:r>
            <a:r>
              <a:rPr lang="en-US" sz="1200" kern="1200" dirty="0">
                <a:solidFill>
                  <a:schemeClr val="tx1"/>
                </a:solidFill>
                <a:effectLst/>
                <a:latin typeface="+mn-lt"/>
                <a:ea typeface="+mn-ea"/>
                <a:cs typeface="+mn-cs"/>
              </a:rPr>
              <a:t> when you write. Clear your mind of architecture.</a:t>
            </a:r>
          </a:p>
          <a:p>
            <a:endParaRPr lang="en-US" dirty="0"/>
          </a:p>
        </p:txBody>
      </p:sp>
      <p:sp>
        <p:nvSpPr>
          <p:cNvPr id="4" name="Slide Number Placeholder 3"/>
          <p:cNvSpPr>
            <a:spLocks noGrp="1"/>
          </p:cNvSpPr>
          <p:nvPr>
            <p:ph type="sldNum" sz="quarter" idx="5"/>
          </p:nvPr>
        </p:nvSpPr>
        <p:spPr/>
        <p:txBody>
          <a:bodyPr/>
          <a:lstStyle/>
          <a:p>
            <a:fld id="{76AE08EC-42A9-4A35-AAC8-9A4CEAFD2077}" type="slidenum">
              <a:rPr lang="en-US" smtClean="0"/>
              <a:t>2</a:t>
            </a:fld>
            <a:endParaRPr lang="en-US" dirty="0"/>
          </a:p>
        </p:txBody>
      </p:sp>
    </p:spTree>
    <p:extLst>
      <p:ext uri="{BB962C8B-B14F-4D97-AF65-F5344CB8AC3E}">
        <p14:creationId xmlns:p14="http://schemas.microsoft.com/office/powerpoint/2010/main" val="3918910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OASIS = </a:t>
            </a:r>
            <a:r>
              <a:rPr lang="en-US" sz="1200" b="0" i="0" kern="1200" dirty="0">
                <a:solidFill>
                  <a:schemeClr val="tx1"/>
                </a:solidFill>
                <a:effectLst/>
                <a:latin typeface="+mn-lt"/>
                <a:ea typeface="+mn-ea"/>
                <a:cs typeface="+mn-cs"/>
              </a:rPr>
              <a:t>Organization for the Advancement of Structured Information Standards</a:t>
            </a:r>
            <a:r>
              <a:rPr lang="en-US" dirty="0"/>
              <a:t> </a:t>
            </a:r>
          </a:p>
          <a:p>
            <a:endParaRPr lang="en-US" dirty="0"/>
          </a:p>
          <a:p>
            <a:r>
              <a:rPr lang="en-US" dirty="0"/>
              <a:t>A topic is the basic unit for writing content. It is the smallest artifact in our documentation.</a:t>
            </a:r>
          </a:p>
          <a:p>
            <a:endParaRPr lang="en-US" dirty="0"/>
          </a:p>
          <a:p>
            <a:r>
              <a:rPr lang="en-US" dirty="0"/>
              <a:t>Later, after the writing, you can place the topics into books, PDF files, Websites, and Help sets, as needed. That’s all for the future. </a:t>
            </a:r>
          </a:p>
        </p:txBody>
      </p:sp>
      <p:sp>
        <p:nvSpPr>
          <p:cNvPr id="4" name="Slide Number Placeholder 3"/>
          <p:cNvSpPr>
            <a:spLocks noGrp="1"/>
          </p:cNvSpPr>
          <p:nvPr>
            <p:ph type="sldNum" sz="quarter" idx="5"/>
          </p:nvPr>
        </p:nvSpPr>
        <p:spPr/>
        <p:txBody>
          <a:bodyPr/>
          <a:lstStyle/>
          <a:p>
            <a:fld id="{76AE08EC-42A9-4A35-AAC8-9A4CEAFD2077}" type="slidenum">
              <a:rPr lang="en-US" smtClean="0"/>
              <a:t>3</a:t>
            </a:fld>
            <a:endParaRPr lang="en-US" dirty="0"/>
          </a:p>
        </p:txBody>
      </p:sp>
    </p:spTree>
    <p:extLst>
      <p:ext uri="{BB962C8B-B14F-4D97-AF65-F5344CB8AC3E}">
        <p14:creationId xmlns:p14="http://schemas.microsoft.com/office/powerpoint/2010/main" val="3074829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Dad building our first house, making each cinder block. Then assembling them to make the foundation.</a:t>
            </a:r>
          </a:p>
          <a:p>
            <a:endParaRPr lang="en-US" dirty="0"/>
          </a:p>
          <a:p>
            <a:r>
              <a:rPr lang="en-US" dirty="0"/>
              <a:t>Each block can stand alone or be used as part of something greater. So it goes for topics.</a:t>
            </a:r>
          </a:p>
          <a:p>
            <a:endParaRPr lang="en-US" dirty="0"/>
          </a:p>
          <a:p>
            <a:r>
              <a:rPr lang="en-US" dirty="0"/>
              <a:t>As I mentioned, you can assemble the topics later in the foundation your deliverable. But, for the present we want to ensure re-usability. That is why we want to write the topics to stand alone.</a:t>
            </a:r>
          </a:p>
        </p:txBody>
      </p:sp>
      <p:sp>
        <p:nvSpPr>
          <p:cNvPr id="4" name="Slide Number Placeholder 3"/>
          <p:cNvSpPr>
            <a:spLocks noGrp="1"/>
          </p:cNvSpPr>
          <p:nvPr>
            <p:ph type="sldNum" sz="quarter" idx="5"/>
          </p:nvPr>
        </p:nvSpPr>
        <p:spPr/>
        <p:txBody>
          <a:bodyPr/>
          <a:lstStyle/>
          <a:p>
            <a:fld id="{76AE08EC-42A9-4A35-AAC8-9A4CEAFD2077}" type="slidenum">
              <a:rPr lang="en-US" smtClean="0"/>
              <a:t>4</a:t>
            </a:fld>
            <a:endParaRPr lang="en-US" dirty="0"/>
          </a:p>
        </p:txBody>
      </p:sp>
    </p:spTree>
    <p:extLst>
      <p:ext uri="{BB962C8B-B14F-4D97-AF65-F5344CB8AC3E}">
        <p14:creationId xmlns:p14="http://schemas.microsoft.com/office/powerpoint/2010/main" val="3931261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Concept-The feature is called Access Control Lists. The user goal is to manage inbound and outbound calls to the enterprise by creating lists of phone numbers to allow, block redirect, and throttle. So, my topic title is not Access Control Lists. It’s Call Traffic Management with Access Control Lists.</a:t>
            </a:r>
          </a:p>
          <a:p>
            <a:endParaRPr lang="en-US" dirty="0"/>
          </a:p>
          <a:p>
            <a:r>
              <a:rPr lang="en-US" dirty="0"/>
              <a:t>Bridge-The &lt;product&gt; Deployment Process</a:t>
            </a:r>
          </a:p>
          <a:p>
            <a:endParaRPr lang="en-US" dirty="0"/>
          </a:p>
          <a:p>
            <a:r>
              <a:rPr lang="en-US" dirty="0"/>
              <a:t>Task–Add an Access Control List.</a:t>
            </a:r>
          </a:p>
          <a:p>
            <a:endParaRPr lang="en-US" dirty="0"/>
          </a:p>
          <a:p>
            <a:r>
              <a:rPr lang="en-US" dirty="0"/>
              <a:t>Reference-Policy Decision Engine Configuration Parameters</a:t>
            </a:r>
          </a:p>
        </p:txBody>
      </p:sp>
      <p:sp>
        <p:nvSpPr>
          <p:cNvPr id="4" name="Slide Number Placeholder 3"/>
          <p:cNvSpPr>
            <a:spLocks noGrp="1"/>
          </p:cNvSpPr>
          <p:nvPr>
            <p:ph type="sldNum" sz="quarter" idx="5"/>
          </p:nvPr>
        </p:nvSpPr>
        <p:spPr/>
        <p:txBody>
          <a:bodyPr/>
          <a:lstStyle/>
          <a:p>
            <a:fld id="{76AE08EC-42A9-4A35-AAC8-9A4CEAFD2077}" type="slidenum">
              <a:rPr lang="en-US" smtClean="0"/>
              <a:t>5</a:t>
            </a:fld>
            <a:endParaRPr lang="en-US" dirty="0"/>
          </a:p>
        </p:txBody>
      </p:sp>
    </p:spTree>
    <p:extLst>
      <p:ext uri="{BB962C8B-B14F-4D97-AF65-F5344CB8AC3E}">
        <p14:creationId xmlns:p14="http://schemas.microsoft.com/office/powerpoint/2010/main" val="3649133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In It For Me</a:t>
            </a:r>
          </a:p>
        </p:txBody>
      </p:sp>
      <p:sp>
        <p:nvSpPr>
          <p:cNvPr id="4" name="Slide Number Placeholder 3"/>
          <p:cNvSpPr>
            <a:spLocks noGrp="1"/>
          </p:cNvSpPr>
          <p:nvPr>
            <p:ph type="sldNum" sz="quarter" idx="5"/>
          </p:nvPr>
        </p:nvSpPr>
        <p:spPr/>
        <p:txBody>
          <a:bodyPr/>
          <a:lstStyle/>
          <a:p>
            <a:fld id="{76AE08EC-42A9-4A35-AAC8-9A4CEAFD2077}" type="slidenum">
              <a:rPr lang="en-US" smtClean="0"/>
              <a:t>6</a:t>
            </a:fld>
            <a:endParaRPr lang="en-US" dirty="0"/>
          </a:p>
        </p:txBody>
      </p:sp>
    </p:spTree>
    <p:extLst>
      <p:ext uri="{BB962C8B-B14F-4D97-AF65-F5344CB8AC3E}">
        <p14:creationId xmlns:p14="http://schemas.microsoft.com/office/powerpoint/2010/main" val="2131094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AE08EC-42A9-4A35-AAC8-9A4CEAFD2077}" type="slidenum">
              <a:rPr lang="en-US" smtClean="0"/>
              <a:t>7</a:t>
            </a:fld>
            <a:endParaRPr lang="en-US" dirty="0"/>
          </a:p>
        </p:txBody>
      </p:sp>
    </p:spTree>
    <p:extLst>
      <p:ext uri="{BB962C8B-B14F-4D97-AF65-F5344CB8AC3E}">
        <p14:creationId xmlns:p14="http://schemas.microsoft.com/office/powerpoint/2010/main" val="3719422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Describer neither the concepts nor the details of the individual tasks.</a:t>
            </a:r>
          </a:p>
        </p:txBody>
      </p:sp>
      <p:sp>
        <p:nvSpPr>
          <p:cNvPr id="4" name="Slide Number Placeholder 3"/>
          <p:cNvSpPr>
            <a:spLocks noGrp="1"/>
          </p:cNvSpPr>
          <p:nvPr>
            <p:ph type="sldNum" sz="quarter" idx="5"/>
          </p:nvPr>
        </p:nvSpPr>
        <p:spPr/>
        <p:txBody>
          <a:bodyPr/>
          <a:lstStyle/>
          <a:p>
            <a:fld id="{76AE08EC-42A9-4A35-AAC8-9A4CEAFD2077}" type="slidenum">
              <a:rPr lang="en-US" smtClean="0"/>
              <a:t>10</a:t>
            </a:fld>
            <a:endParaRPr lang="en-US" dirty="0"/>
          </a:p>
        </p:txBody>
      </p:sp>
    </p:spTree>
    <p:extLst>
      <p:ext uri="{BB962C8B-B14F-4D97-AF65-F5344CB8AC3E}">
        <p14:creationId xmlns:p14="http://schemas.microsoft.com/office/powerpoint/2010/main" val="4236649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Links</a:t>
            </a:r>
          </a:p>
        </p:txBody>
      </p:sp>
      <p:sp>
        <p:nvSpPr>
          <p:cNvPr id="4" name="Slide Number Placeholder 3"/>
          <p:cNvSpPr>
            <a:spLocks noGrp="1"/>
          </p:cNvSpPr>
          <p:nvPr>
            <p:ph type="sldNum" sz="quarter" idx="5"/>
          </p:nvPr>
        </p:nvSpPr>
        <p:spPr/>
        <p:txBody>
          <a:bodyPr/>
          <a:lstStyle/>
          <a:p>
            <a:fld id="{76AE08EC-42A9-4A35-AAC8-9A4CEAFD2077}" type="slidenum">
              <a:rPr lang="en-US" smtClean="0"/>
              <a:t>11</a:t>
            </a:fld>
            <a:endParaRPr lang="en-US" dirty="0"/>
          </a:p>
        </p:txBody>
      </p:sp>
    </p:spTree>
    <p:extLst>
      <p:ext uri="{BB962C8B-B14F-4D97-AF65-F5344CB8AC3E}">
        <p14:creationId xmlns:p14="http://schemas.microsoft.com/office/powerpoint/2010/main" val="502774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AE08EC-42A9-4A35-AAC8-9A4CEAFD2077}" type="slidenum">
              <a:rPr lang="en-US" smtClean="0"/>
              <a:t>12</a:t>
            </a:fld>
            <a:endParaRPr lang="en-US" dirty="0"/>
          </a:p>
        </p:txBody>
      </p:sp>
    </p:spTree>
    <p:extLst>
      <p:ext uri="{BB962C8B-B14F-4D97-AF65-F5344CB8AC3E}">
        <p14:creationId xmlns:p14="http://schemas.microsoft.com/office/powerpoint/2010/main" val="1535484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AE08EC-42A9-4A35-AAC8-9A4CEAFD2077}" type="slidenum">
              <a:rPr lang="en-US" smtClean="0"/>
              <a:t>14</a:t>
            </a:fld>
            <a:endParaRPr lang="en-US" dirty="0"/>
          </a:p>
        </p:txBody>
      </p:sp>
    </p:spTree>
    <p:extLst>
      <p:ext uri="{BB962C8B-B14F-4D97-AF65-F5344CB8AC3E}">
        <p14:creationId xmlns:p14="http://schemas.microsoft.com/office/powerpoint/2010/main" val="1863528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AE08EC-42A9-4A35-AAC8-9A4CEAFD2077}" type="slidenum">
              <a:rPr lang="en-US" smtClean="0"/>
              <a:t>16</a:t>
            </a:fld>
            <a:endParaRPr lang="en-US" dirty="0"/>
          </a:p>
        </p:txBody>
      </p:sp>
    </p:spTree>
    <p:extLst>
      <p:ext uri="{BB962C8B-B14F-4D97-AF65-F5344CB8AC3E}">
        <p14:creationId xmlns:p14="http://schemas.microsoft.com/office/powerpoint/2010/main" val="2494344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reached the end of the writing discussion. What comes next is building the architecture of the deliverable. That’s a conversation for another time.</a:t>
            </a:r>
          </a:p>
        </p:txBody>
      </p:sp>
      <p:sp>
        <p:nvSpPr>
          <p:cNvPr id="4" name="Slide Number Placeholder 3"/>
          <p:cNvSpPr>
            <a:spLocks noGrp="1"/>
          </p:cNvSpPr>
          <p:nvPr>
            <p:ph type="sldNum" sz="quarter" idx="5"/>
          </p:nvPr>
        </p:nvSpPr>
        <p:spPr/>
        <p:txBody>
          <a:bodyPr/>
          <a:lstStyle/>
          <a:p>
            <a:fld id="{76AE08EC-42A9-4A35-AAC8-9A4CEAFD2077}" type="slidenum">
              <a:rPr lang="en-US" smtClean="0"/>
              <a:t>17</a:t>
            </a:fld>
            <a:endParaRPr lang="en-US" dirty="0"/>
          </a:p>
        </p:txBody>
      </p:sp>
    </p:spTree>
    <p:extLst>
      <p:ext uri="{BB962C8B-B14F-4D97-AF65-F5344CB8AC3E}">
        <p14:creationId xmlns:p14="http://schemas.microsoft.com/office/powerpoint/2010/main" val="1839129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AE08EC-42A9-4A35-AAC8-9A4CEAFD2077}" type="slidenum">
              <a:rPr lang="en-US" smtClean="0"/>
              <a:t>19</a:t>
            </a:fld>
            <a:endParaRPr lang="en-US" dirty="0"/>
          </a:p>
        </p:txBody>
      </p:sp>
    </p:spTree>
    <p:extLst>
      <p:ext uri="{BB962C8B-B14F-4D97-AF65-F5344CB8AC3E}">
        <p14:creationId xmlns:p14="http://schemas.microsoft.com/office/powerpoint/2010/main" val="399642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AE08EC-42A9-4A35-AAC8-9A4CEAFD2077}" type="slidenum">
              <a:rPr lang="en-US" smtClean="0"/>
              <a:t>20</a:t>
            </a:fld>
            <a:endParaRPr lang="en-US" dirty="0"/>
          </a:p>
        </p:txBody>
      </p:sp>
    </p:spTree>
    <p:extLst>
      <p:ext uri="{BB962C8B-B14F-4D97-AF65-F5344CB8AC3E}">
        <p14:creationId xmlns:p14="http://schemas.microsoft.com/office/powerpoint/2010/main" val="40432539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2537BFA1-346E-4262-80FB-E1B67B339552}"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0996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spTree>
    <p:extLst>
      <p:ext uri="{BB962C8B-B14F-4D97-AF65-F5344CB8AC3E}">
        <p14:creationId xmlns:p14="http://schemas.microsoft.com/office/powerpoint/2010/main" val="2175361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7422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37BFA1-346E-4262-80FB-E1B67B339552}" type="slidenum">
              <a:rPr lang="en-US" smtClean="0"/>
              <a:t>‹#›</a:t>
            </a:fld>
            <a:endParaRPr lang="en-US" dirty="0"/>
          </a:p>
        </p:txBody>
      </p:sp>
    </p:spTree>
    <p:extLst>
      <p:ext uri="{BB962C8B-B14F-4D97-AF65-F5344CB8AC3E}">
        <p14:creationId xmlns:p14="http://schemas.microsoft.com/office/powerpoint/2010/main" val="783403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537BFA1-346E-4262-80FB-E1B67B339552}"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3061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537BFA1-346E-4262-80FB-E1B67B339552}"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391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537BFA1-346E-4262-80FB-E1B67B339552}" type="slidenum">
              <a:rPr lang="en-US" smtClean="0"/>
              <a:t>‹#›</a:t>
            </a:fld>
            <a:endParaRPr lang="en-US" dirty="0"/>
          </a:p>
        </p:txBody>
      </p:sp>
    </p:spTree>
    <p:extLst>
      <p:ext uri="{BB962C8B-B14F-4D97-AF65-F5344CB8AC3E}">
        <p14:creationId xmlns:p14="http://schemas.microsoft.com/office/powerpoint/2010/main" val="1010746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37BFA1-346E-4262-80FB-E1B67B339552}"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477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37BFA1-346E-4262-80FB-E1B67B339552}" type="slidenum">
              <a:rPr lang="en-US" smtClean="0"/>
              <a:t>‹#›</a:t>
            </a:fld>
            <a:endParaRPr lang="en-US" dirty="0"/>
          </a:p>
        </p:txBody>
      </p:sp>
    </p:spTree>
    <p:extLst>
      <p:ext uri="{BB962C8B-B14F-4D97-AF65-F5344CB8AC3E}">
        <p14:creationId xmlns:p14="http://schemas.microsoft.com/office/powerpoint/2010/main" val="2705660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37BFA1-346E-4262-80FB-E1B67B339552}" type="slidenum">
              <a:rPr lang="en-US" smtClean="0"/>
              <a:t>‹#›</a:t>
            </a:fld>
            <a:endParaRPr lang="en-US" dirty="0"/>
          </a:p>
        </p:txBody>
      </p:sp>
    </p:spTree>
    <p:extLst>
      <p:ext uri="{BB962C8B-B14F-4D97-AF65-F5344CB8AC3E}">
        <p14:creationId xmlns:p14="http://schemas.microsoft.com/office/powerpoint/2010/main" val="610739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3590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0408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spTree>
    <p:extLst>
      <p:ext uri="{BB962C8B-B14F-4D97-AF65-F5344CB8AC3E}">
        <p14:creationId xmlns:p14="http://schemas.microsoft.com/office/powerpoint/2010/main" val="1893075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0987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0357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8846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93E045-8335-4F11-AC4C-80E891EDCEED}" type="datetimeFigureOut">
              <a:rPr lang="en-US" smtClean="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37BFA1-346E-4262-80FB-E1B67B339552}"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915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793E045-8335-4F11-AC4C-80E891EDCEED}" type="datetimeFigureOut">
              <a:rPr lang="en-US" smtClean="0"/>
              <a:t>10/14/2020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537BFA1-346E-4262-80FB-E1B67B339552}" type="slidenum">
              <a:rPr lang="en-US" smtClean="0"/>
              <a:t>‹#›</a:t>
            </a:fld>
            <a:endParaRPr lang="en-US" dirty="0"/>
          </a:p>
        </p:txBody>
      </p:sp>
    </p:spTree>
    <p:extLst>
      <p:ext uri="{BB962C8B-B14F-4D97-AF65-F5344CB8AC3E}">
        <p14:creationId xmlns:p14="http://schemas.microsoft.com/office/powerpoint/2010/main" val="27000416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80810-F46D-4AD6-8DBA-EC7AC976FF14}"/>
              </a:ext>
            </a:extLst>
          </p:cNvPr>
          <p:cNvSpPr>
            <a:spLocks noGrp="1"/>
          </p:cNvSpPr>
          <p:nvPr>
            <p:ph type="ctrTitle"/>
          </p:nvPr>
        </p:nvSpPr>
        <p:spPr/>
        <p:txBody>
          <a:bodyPr>
            <a:normAutofit fontScale="90000"/>
          </a:bodyPr>
          <a:lstStyle/>
          <a:p>
            <a:br>
              <a:rPr lang="en-US" dirty="0"/>
            </a:br>
            <a:r>
              <a:rPr lang="en-US" dirty="0"/>
              <a:t>From Book-Think to Topic-Think</a:t>
            </a:r>
          </a:p>
        </p:txBody>
      </p:sp>
      <p:sp>
        <p:nvSpPr>
          <p:cNvPr id="3" name="Subtitle 2">
            <a:extLst>
              <a:ext uri="{FF2B5EF4-FFF2-40B4-BE49-F238E27FC236}">
                <a16:creationId xmlns:a16="http://schemas.microsoft.com/office/drawing/2014/main" id="{1D2111B0-5FBC-4F6E-9284-FC2661BC794F}"/>
              </a:ext>
            </a:extLst>
          </p:cNvPr>
          <p:cNvSpPr>
            <a:spLocks noGrp="1"/>
          </p:cNvSpPr>
          <p:nvPr>
            <p:ph type="subTitle" idx="1"/>
          </p:nvPr>
        </p:nvSpPr>
        <p:spPr>
          <a:xfrm>
            <a:off x="1524000" y="3602038"/>
            <a:ext cx="9144000" cy="3083988"/>
          </a:xfrm>
        </p:spPr>
        <p:txBody>
          <a:bodyPr>
            <a:normAutofit/>
          </a:bodyPr>
          <a:lstStyle/>
          <a:p>
            <a:r>
              <a:rPr lang="en-US" dirty="0"/>
              <a:t>Change the way you look at things and the things you look at change.       </a:t>
            </a:r>
          </a:p>
          <a:p>
            <a:r>
              <a:rPr lang="en-US" dirty="0"/>
              <a:t>-</a:t>
            </a:r>
            <a:r>
              <a:rPr lang="en-US" sz="1200" dirty="0"/>
              <a:t>Wayne W. Dyer, Author</a:t>
            </a:r>
          </a:p>
          <a:p>
            <a:endParaRPr lang="en-US" dirty="0"/>
          </a:p>
          <a:p>
            <a:endParaRPr lang="en-US" dirty="0"/>
          </a:p>
          <a:p>
            <a:endParaRPr lang="en-US" dirty="0"/>
          </a:p>
          <a:p>
            <a:r>
              <a:rPr lang="en-US" sz="1300" dirty="0"/>
              <a:t>Presented by Mark Decker</a:t>
            </a:r>
          </a:p>
          <a:p>
            <a:r>
              <a:rPr lang="en-US" sz="1300" dirty="0"/>
              <a:t>Principal Technical Writer - Oracle</a:t>
            </a:r>
          </a:p>
        </p:txBody>
      </p:sp>
    </p:spTree>
    <p:extLst>
      <p:ext uri="{BB962C8B-B14F-4D97-AF65-F5344CB8AC3E}">
        <p14:creationId xmlns:p14="http://schemas.microsoft.com/office/powerpoint/2010/main" val="1999761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3A526-0217-4470-94F2-16A3C46DEA29}"/>
              </a:ext>
            </a:extLst>
          </p:cNvPr>
          <p:cNvSpPr>
            <a:spLocks noGrp="1"/>
          </p:cNvSpPr>
          <p:nvPr>
            <p:ph type="title"/>
          </p:nvPr>
        </p:nvSpPr>
        <p:spPr/>
        <p:txBody>
          <a:bodyPr>
            <a:normAutofit/>
          </a:bodyPr>
          <a:lstStyle/>
          <a:p>
            <a:r>
              <a:rPr lang="en-US" dirty="0"/>
              <a:t>It’s a change of focus</a:t>
            </a:r>
          </a:p>
        </p:txBody>
      </p:sp>
      <p:sp>
        <p:nvSpPr>
          <p:cNvPr id="3" name="Content Placeholder 2">
            <a:extLst>
              <a:ext uri="{FF2B5EF4-FFF2-40B4-BE49-F238E27FC236}">
                <a16:creationId xmlns:a16="http://schemas.microsoft.com/office/drawing/2014/main" id="{C93CD090-30DE-405B-A28E-0B827DC6DF9C}"/>
              </a:ext>
            </a:extLst>
          </p:cNvPr>
          <p:cNvSpPr>
            <a:spLocks noGrp="1"/>
          </p:cNvSpPr>
          <p:nvPr>
            <p:ph idx="1"/>
          </p:nvPr>
        </p:nvSpPr>
        <p:spPr/>
        <p:txBody>
          <a:bodyPr>
            <a:normAutofit/>
          </a:bodyPr>
          <a:lstStyle/>
          <a:p>
            <a:r>
              <a:rPr lang="en-US" dirty="0"/>
              <a:t>DITA separates content from design and architecture.</a:t>
            </a:r>
          </a:p>
          <a:p>
            <a:r>
              <a:rPr lang="en-US" dirty="0"/>
              <a:t>Think of design and architecture as different subjects for a different time, after the writing is done.</a:t>
            </a:r>
          </a:p>
          <a:p>
            <a:r>
              <a:rPr lang="en-US" dirty="0"/>
              <a:t>When you sit down to write, think only about the topic you are writing.</a:t>
            </a:r>
          </a:p>
          <a:p>
            <a:r>
              <a:rPr lang="en-US" dirty="0"/>
              <a:t>Clear your mind of architecture.</a:t>
            </a:r>
          </a:p>
        </p:txBody>
      </p:sp>
    </p:spTree>
    <p:extLst>
      <p:ext uri="{BB962C8B-B14F-4D97-AF65-F5344CB8AC3E}">
        <p14:creationId xmlns:p14="http://schemas.microsoft.com/office/powerpoint/2010/main" val="1987848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84CED-0CCE-4EF5-9B88-BEBE0C6035FE}"/>
              </a:ext>
            </a:extLst>
          </p:cNvPr>
          <p:cNvSpPr>
            <a:spLocks noGrp="1"/>
          </p:cNvSpPr>
          <p:nvPr>
            <p:ph type="title"/>
          </p:nvPr>
        </p:nvSpPr>
        <p:spPr/>
        <p:txBody>
          <a:bodyPr/>
          <a:lstStyle/>
          <a:p>
            <a:r>
              <a:rPr lang="en-US" dirty="0"/>
              <a:t>What is a topic?</a:t>
            </a:r>
          </a:p>
        </p:txBody>
      </p:sp>
      <p:sp>
        <p:nvSpPr>
          <p:cNvPr id="3" name="Content Placeholder 2">
            <a:extLst>
              <a:ext uri="{FF2B5EF4-FFF2-40B4-BE49-F238E27FC236}">
                <a16:creationId xmlns:a16="http://schemas.microsoft.com/office/drawing/2014/main" id="{94ECF29B-7CFC-439A-B133-429A8EA3F8F8}"/>
              </a:ext>
            </a:extLst>
          </p:cNvPr>
          <p:cNvSpPr>
            <a:spLocks noGrp="1"/>
          </p:cNvSpPr>
          <p:nvPr>
            <p:ph idx="1"/>
          </p:nvPr>
        </p:nvSpPr>
        <p:spPr/>
        <p:txBody>
          <a:bodyPr>
            <a:normAutofit fontScale="92500" lnSpcReduction="10000"/>
          </a:bodyPr>
          <a:lstStyle/>
          <a:p>
            <a:pPr marL="0" indent="0">
              <a:buNone/>
            </a:pPr>
            <a:r>
              <a:rPr lang="en-US" dirty="0"/>
              <a:t>Quoting from the </a:t>
            </a:r>
            <a:r>
              <a:rPr lang="en-US" i="1" dirty="0"/>
              <a:t>OASIS DITA Architectural Specification v1.0 </a:t>
            </a:r>
            <a:r>
              <a:rPr lang="en-US" dirty="0">
                <a:solidFill>
                  <a:schemeClr val="accent3">
                    <a:lumMod val="75000"/>
                  </a:schemeClr>
                </a:solidFill>
              </a:rPr>
              <a:t>docs.oasis-open.org </a:t>
            </a:r>
          </a:p>
          <a:p>
            <a:r>
              <a:rPr lang="en-US" dirty="0"/>
              <a:t>DITA topics are the basic units of DITA content. Each topic should be organized around a single subject.</a:t>
            </a:r>
          </a:p>
          <a:p>
            <a:r>
              <a:rPr lang="en-US" dirty="0"/>
              <a:t>A topic is a unit of information with a title and content, short enough to be specific to a single subject or answer a single question, but long enough to make sense on its own and be authored as a unit.</a:t>
            </a:r>
          </a:p>
          <a:p>
            <a:r>
              <a:rPr lang="en-US" dirty="0"/>
              <a:t>A document may contain one topic or multiple topics, and a document type may support authoring one or many kinds of topics. But regardless of where they occur, all topics have the same basic structure and capabilities. </a:t>
            </a:r>
          </a:p>
        </p:txBody>
      </p:sp>
    </p:spTree>
    <p:extLst>
      <p:ext uri="{BB962C8B-B14F-4D97-AF65-F5344CB8AC3E}">
        <p14:creationId xmlns:p14="http://schemas.microsoft.com/office/powerpoint/2010/main" val="2658208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8796F-6536-41F8-89DB-DBE5E790D701}"/>
              </a:ext>
            </a:extLst>
          </p:cNvPr>
          <p:cNvSpPr>
            <a:spLocks noGrp="1"/>
          </p:cNvSpPr>
          <p:nvPr>
            <p:ph type="title"/>
          </p:nvPr>
        </p:nvSpPr>
        <p:spPr/>
        <p:txBody>
          <a:bodyPr>
            <a:normAutofit fontScale="90000"/>
          </a:bodyPr>
          <a:lstStyle/>
          <a:p>
            <a:r>
              <a:rPr lang="en-US" dirty="0"/>
              <a:t>Where is the bottom in “from the bottom up”?</a:t>
            </a:r>
          </a:p>
        </p:txBody>
      </p:sp>
      <p:sp>
        <p:nvSpPr>
          <p:cNvPr id="3" name="Content Placeholder 2">
            <a:extLst>
              <a:ext uri="{FF2B5EF4-FFF2-40B4-BE49-F238E27FC236}">
                <a16:creationId xmlns:a16="http://schemas.microsoft.com/office/drawing/2014/main" id="{0DF39B3F-3E0A-4D8D-8770-845C403203F4}"/>
              </a:ext>
            </a:extLst>
          </p:cNvPr>
          <p:cNvSpPr>
            <a:spLocks noGrp="1"/>
          </p:cNvSpPr>
          <p:nvPr>
            <p:ph idx="1"/>
          </p:nvPr>
        </p:nvSpPr>
        <p:spPr/>
        <p:txBody>
          <a:bodyPr>
            <a:normAutofit fontScale="92500" lnSpcReduction="10000"/>
          </a:bodyPr>
          <a:lstStyle/>
          <a:p>
            <a:r>
              <a:rPr lang="en-US" dirty="0"/>
              <a:t>Think of topics as cement blocks that you will use to build the foundation of a house.</a:t>
            </a:r>
          </a:p>
          <a:p>
            <a:r>
              <a:rPr lang="en-US" dirty="0"/>
              <a:t>Think of making each block and setting it aside until you have all that you need to build something. </a:t>
            </a:r>
          </a:p>
          <a:p>
            <a:r>
              <a:rPr lang="en-US" dirty="0"/>
              <a:t>The blocks might have different purposes, so you will make different shapes and sizes.</a:t>
            </a:r>
          </a:p>
          <a:p>
            <a:r>
              <a:rPr lang="en-US" dirty="0"/>
              <a:t>Like a cinder block, write the topic to stand alone with no dependencies. (No “This chapter”, This section”, “As noted in the previous topic…”, or anything else that makes the topic dependent.)</a:t>
            </a:r>
          </a:p>
          <a:p>
            <a:endParaRPr lang="en-US" dirty="0"/>
          </a:p>
        </p:txBody>
      </p:sp>
    </p:spTree>
    <p:extLst>
      <p:ext uri="{BB962C8B-B14F-4D97-AF65-F5344CB8AC3E}">
        <p14:creationId xmlns:p14="http://schemas.microsoft.com/office/powerpoint/2010/main" val="685718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70057-A0CC-4D1C-B184-12BFDA39B1FE}"/>
              </a:ext>
            </a:extLst>
          </p:cNvPr>
          <p:cNvSpPr>
            <a:spLocks noGrp="1"/>
          </p:cNvSpPr>
          <p:nvPr>
            <p:ph type="title"/>
          </p:nvPr>
        </p:nvSpPr>
        <p:spPr/>
        <p:txBody>
          <a:bodyPr/>
          <a:lstStyle/>
          <a:p>
            <a:r>
              <a:rPr lang="en-US" dirty="0"/>
              <a:t>The types of DITA topics</a:t>
            </a:r>
          </a:p>
        </p:txBody>
      </p:sp>
      <p:sp>
        <p:nvSpPr>
          <p:cNvPr id="3" name="Content Placeholder 2">
            <a:extLst>
              <a:ext uri="{FF2B5EF4-FFF2-40B4-BE49-F238E27FC236}">
                <a16:creationId xmlns:a16="http://schemas.microsoft.com/office/drawing/2014/main" id="{4BCE174F-90FB-4F60-9AF8-510079952B02}"/>
              </a:ext>
            </a:extLst>
          </p:cNvPr>
          <p:cNvSpPr>
            <a:spLocks noGrp="1"/>
          </p:cNvSpPr>
          <p:nvPr>
            <p:ph idx="1"/>
          </p:nvPr>
        </p:nvSpPr>
        <p:spPr/>
        <p:txBody>
          <a:bodyPr>
            <a:normAutofit fontScale="92500" lnSpcReduction="10000"/>
          </a:bodyPr>
          <a:lstStyle/>
          <a:p>
            <a:r>
              <a:rPr lang="en-US" dirty="0"/>
              <a:t>Concept – Use to explain the purpose of something. “What” and “Why”</a:t>
            </a:r>
            <a:br>
              <a:rPr lang="en-US" dirty="0"/>
            </a:br>
            <a:r>
              <a:rPr lang="en-US" i="1" dirty="0">
                <a:solidFill>
                  <a:schemeClr val="tx1"/>
                </a:solidFill>
              </a:rPr>
              <a:t>Call Traffic Management with Access Control Lists</a:t>
            </a:r>
          </a:p>
          <a:p>
            <a:r>
              <a:rPr lang="en-US" dirty="0"/>
              <a:t>Bridge – Use to introduce a process made of several tasks.</a:t>
            </a:r>
            <a:br>
              <a:rPr lang="en-US" dirty="0"/>
            </a:br>
            <a:r>
              <a:rPr lang="en-US" i="1" dirty="0">
                <a:solidFill>
                  <a:schemeClr val="tx1"/>
                </a:solidFill>
              </a:rPr>
              <a:t>The &lt;product&gt; Deployment Process</a:t>
            </a:r>
          </a:p>
          <a:p>
            <a:r>
              <a:rPr lang="en-US" dirty="0"/>
              <a:t>Task – Use to provide the steps for performing a task. “How To”</a:t>
            </a:r>
            <a:br>
              <a:rPr lang="en-US" dirty="0"/>
            </a:br>
            <a:r>
              <a:rPr lang="en-US" i="1" dirty="0">
                <a:solidFill>
                  <a:schemeClr val="tx1"/>
                </a:solidFill>
              </a:rPr>
              <a:t>Add an Access Control List</a:t>
            </a:r>
          </a:p>
          <a:p>
            <a:r>
              <a:rPr lang="en-US" dirty="0"/>
              <a:t>Reference – Use to catalog information such as parameter descriptions and command line objects.</a:t>
            </a:r>
            <a:br>
              <a:rPr lang="en-US" dirty="0"/>
            </a:br>
            <a:r>
              <a:rPr lang="en-US" i="1" dirty="0"/>
              <a:t>Policy Decision Engine Configuration Parameters</a:t>
            </a:r>
          </a:p>
        </p:txBody>
      </p:sp>
    </p:spTree>
    <p:extLst>
      <p:ext uri="{BB962C8B-B14F-4D97-AF65-F5344CB8AC3E}">
        <p14:creationId xmlns:p14="http://schemas.microsoft.com/office/powerpoint/2010/main" val="178663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2878C-9D33-41F5-9A8C-D11B86212454}"/>
              </a:ext>
            </a:extLst>
          </p:cNvPr>
          <p:cNvSpPr>
            <a:spLocks noGrp="1"/>
          </p:cNvSpPr>
          <p:nvPr>
            <p:ph type="title"/>
          </p:nvPr>
        </p:nvSpPr>
        <p:spPr/>
        <p:txBody>
          <a:bodyPr/>
          <a:lstStyle/>
          <a:p>
            <a:r>
              <a:rPr lang="en-US" dirty="0"/>
              <a:t>Concept Topic</a:t>
            </a:r>
          </a:p>
        </p:txBody>
      </p:sp>
      <p:sp>
        <p:nvSpPr>
          <p:cNvPr id="3" name="Content Placeholder 2">
            <a:extLst>
              <a:ext uri="{FF2B5EF4-FFF2-40B4-BE49-F238E27FC236}">
                <a16:creationId xmlns:a16="http://schemas.microsoft.com/office/drawing/2014/main" id="{24184804-C1C7-4B7B-BD83-0904408D296E}"/>
              </a:ext>
            </a:extLst>
          </p:cNvPr>
          <p:cNvSpPr>
            <a:spLocks noGrp="1"/>
          </p:cNvSpPr>
          <p:nvPr>
            <p:ph idx="1"/>
          </p:nvPr>
        </p:nvSpPr>
        <p:spPr/>
        <p:txBody>
          <a:bodyPr>
            <a:normAutofit/>
          </a:bodyPr>
          <a:lstStyle/>
          <a:p>
            <a:r>
              <a:rPr lang="en-US" dirty="0"/>
              <a:t>Used to introduce a product or feature and explain essential terminology and technology.</a:t>
            </a:r>
          </a:p>
          <a:p>
            <a:pPr lvl="0"/>
            <a:r>
              <a:rPr lang="en-US" dirty="0"/>
              <a:t>Answer the questions, What is this? What does it do? Why might the user want to use this feature? WIIFM</a:t>
            </a:r>
          </a:p>
          <a:p>
            <a:pPr lvl="0"/>
            <a:r>
              <a:rPr lang="en-US" dirty="0"/>
              <a:t>Keep the focus on the user’s goals.</a:t>
            </a:r>
          </a:p>
          <a:p>
            <a:pPr lvl="0"/>
            <a:r>
              <a:rPr lang="en-US" dirty="0"/>
              <a:t>Avoid gerunds in the title. (They cause ambiguity)</a:t>
            </a:r>
          </a:p>
          <a:p>
            <a:pPr lvl="0"/>
            <a:r>
              <a:rPr lang="en-US" dirty="0"/>
              <a:t>If lengthy, you might need to break it down into smaller topics.</a:t>
            </a:r>
          </a:p>
        </p:txBody>
      </p:sp>
    </p:spTree>
    <p:extLst>
      <p:ext uri="{BB962C8B-B14F-4D97-AF65-F5344CB8AC3E}">
        <p14:creationId xmlns:p14="http://schemas.microsoft.com/office/powerpoint/2010/main" val="1701648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B08C77-F0FB-4755-BC39-9116811BC39B}"/>
              </a:ext>
            </a:extLst>
          </p:cNvPr>
          <p:cNvPicPr>
            <a:picLocks noChangeAspect="1"/>
          </p:cNvPicPr>
          <p:nvPr/>
        </p:nvPicPr>
        <p:blipFill>
          <a:blip r:embed="rId3"/>
          <a:stretch>
            <a:fillRect/>
          </a:stretch>
        </p:blipFill>
        <p:spPr>
          <a:xfrm>
            <a:off x="1544002" y="633317"/>
            <a:ext cx="8877110" cy="5591366"/>
          </a:xfrm>
          <a:prstGeom prst="rect">
            <a:avLst/>
          </a:prstGeom>
        </p:spPr>
      </p:pic>
    </p:spTree>
    <p:extLst>
      <p:ext uri="{BB962C8B-B14F-4D97-AF65-F5344CB8AC3E}">
        <p14:creationId xmlns:p14="http://schemas.microsoft.com/office/powerpoint/2010/main" val="1609133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0AC5D-AA56-4468-BEAB-31A7C056149E}"/>
              </a:ext>
            </a:extLst>
          </p:cNvPr>
          <p:cNvSpPr>
            <a:spLocks noGrp="1"/>
          </p:cNvSpPr>
          <p:nvPr>
            <p:ph type="title"/>
          </p:nvPr>
        </p:nvSpPr>
        <p:spPr/>
        <p:txBody>
          <a:bodyPr/>
          <a:lstStyle/>
          <a:p>
            <a:r>
              <a:rPr lang="en-US" dirty="0"/>
              <a:t>Task Topic</a:t>
            </a:r>
          </a:p>
        </p:txBody>
      </p:sp>
      <p:sp>
        <p:nvSpPr>
          <p:cNvPr id="3" name="Content Placeholder 2">
            <a:extLst>
              <a:ext uri="{FF2B5EF4-FFF2-40B4-BE49-F238E27FC236}">
                <a16:creationId xmlns:a16="http://schemas.microsoft.com/office/drawing/2014/main" id="{5B5B6B5D-5722-4A36-8663-41C149AC7404}"/>
              </a:ext>
            </a:extLst>
          </p:cNvPr>
          <p:cNvSpPr>
            <a:spLocks noGrp="1"/>
          </p:cNvSpPr>
          <p:nvPr>
            <p:ph idx="1"/>
          </p:nvPr>
        </p:nvSpPr>
        <p:spPr/>
        <p:txBody>
          <a:bodyPr>
            <a:normAutofit fontScale="92500" lnSpcReduction="10000"/>
          </a:bodyPr>
          <a:lstStyle/>
          <a:p>
            <a:pPr lvl="0"/>
            <a:r>
              <a:rPr lang="en-US" dirty="0"/>
              <a:t>Answer the question, “Why do I want to do this and how do I do it?</a:t>
            </a:r>
          </a:p>
          <a:p>
            <a:pPr lvl="0"/>
            <a:r>
              <a:rPr lang="en-US" dirty="0"/>
              <a:t>Use a simple structure that contains actions the user needs to perform to reach a result.</a:t>
            </a:r>
          </a:p>
          <a:p>
            <a:pPr lvl="0"/>
            <a:r>
              <a:rPr lang="en-US" dirty="0"/>
              <a:t>The title begins with an imperative verb. Configure, Add, Create</a:t>
            </a:r>
          </a:p>
          <a:p>
            <a:pPr lvl="0"/>
            <a:r>
              <a:rPr lang="en-US" dirty="0"/>
              <a:t>The short description can answer the questions.</a:t>
            </a:r>
          </a:p>
          <a:p>
            <a:pPr lvl="0"/>
            <a:r>
              <a:rPr lang="en-US" dirty="0"/>
              <a:t>You can add context, but only about the task. Do not include background information about the product, features of the product, or specific information about the product or feature, such as specifications or descriptions of parameters.</a:t>
            </a:r>
          </a:p>
          <a:p>
            <a:endParaRPr lang="en-US" dirty="0"/>
          </a:p>
        </p:txBody>
      </p:sp>
    </p:spTree>
    <p:extLst>
      <p:ext uri="{BB962C8B-B14F-4D97-AF65-F5344CB8AC3E}">
        <p14:creationId xmlns:p14="http://schemas.microsoft.com/office/powerpoint/2010/main" val="911447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B6E07C-3B6F-4E4B-AE66-5F50A447A54B}"/>
              </a:ext>
            </a:extLst>
          </p:cNvPr>
          <p:cNvPicPr>
            <a:picLocks noChangeAspect="1"/>
          </p:cNvPicPr>
          <p:nvPr/>
        </p:nvPicPr>
        <p:blipFill>
          <a:blip r:embed="rId2"/>
          <a:stretch>
            <a:fillRect/>
          </a:stretch>
        </p:blipFill>
        <p:spPr>
          <a:xfrm>
            <a:off x="3205162" y="742950"/>
            <a:ext cx="5781675" cy="5372100"/>
          </a:xfrm>
          <a:prstGeom prst="rect">
            <a:avLst/>
          </a:prstGeom>
        </p:spPr>
      </p:pic>
    </p:spTree>
    <p:extLst>
      <p:ext uri="{BB962C8B-B14F-4D97-AF65-F5344CB8AC3E}">
        <p14:creationId xmlns:p14="http://schemas.microsoft.com/office/powerpoint/2010/main" val="787204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2F4A2-2196-48FA-AFFC-293C85232074}"/>
              </a:ext>
            </a:extLst>
          </p:cNvPr>
          <p:cNvSpPr>
            <a:spLocks noGrp="1"/>
          </p:cNvSpPr>
          <p:nvPr>
            <p:ph type="title"/>
          </p:nvPr>
        </p:nvSpPr>
        <p:spPr/>
        <p:txBody>
          <a:bodyPr/>
          <a:lstStyle/>
          <a:p>
            <a:r>
              <a:rPr lang="en-US" dirty="0"/>
              <a:t>Bridge Topic</a:t>
            </a:r>
          </a:p>
        </p:txBody>
      </p:sp>
      <p:sp>
        <p:nvSpPr>
          <p:cNvPr id="3" name="Content Placeholder 2">
            <a:extLst>
              <a:ext uri="{FF2B5EF4-FFF2-40B4-BE49-F238E27FC236}">
                <a16:creationId xmlns:a16="http://schemas.microsoft.com/office/drawing/2014/main" id="{1F3ADABC-E49F-48CD-94B2-E3E2D360ACE4}"/>
              </a:ext>
            </a:extLst>
          </p:cNvPr>
          <p:cNvSpPr>
            <a:spLocks noGrp="1"/>
          </p:cNvSpPr>
          <p:nvPr>
            <p:ph idx="1"/>
          </p:nvPr>
        </p:nvSpPr>
        <p:spPr/>
        <p:txBody>
          <a:bodyPr/>
          <a:lstStyle/>
          <a:p>
            <a:pPr lvl="0"/>
            <a:r>
              <a:rPr lang="en-US" dirty="0"/>
              <a:t>Use to introduce a process that includes several tasks</a:t>
            </a:r>
          </a:p>
          <a:p>
            <a:pPr lvl="0"/>
            <a:r>
              <a:rPr lang="en-US" dirty="0"/>
              <a:t>Describes the process, not the concepts of the feature or product or the details of individual tasks. </a:t>
            </a:r>
          </a:p>
          <a:p>
            <a:pPr lvl="0"/>
            <a:r>
              <a:rPr lang="en-US" dirty="0"/>
              <a:t>List the tasks and give a brief statement of their order or purpose.</a:t>
            </a:r>
          </a:p>
          <a:p>
            <a:pPr lvl="0"/>
            <a:r>
              <a:rPr lang="en-US" dirty="0"/>
              <a:t>Link to the task topics</a:t>
            </a:r>
          </a:p>
          <a:p>
            <a:pPr lvl="0"/>
            <a:r>
              <a:rPr lang="en-US" dirty="0"/>
              <a:t>Avoid a gerund in the title.</a:t>
            </a:r>
          </a:p>
          <a:p>
            <a:endParaRPr lang="en-US" dirty="0"/>
          </a:p>
        </p:txBody>
      </p:sp>
    </p:spTree>
    <p:extLst>
      <p:ext uri="{BB962C8B-B14F-4D97-AF65-F5344CB8AC3E}">
        <p14:creationId xmlns:p14="http://schemas.microsoft.com/office/powerpoint/2010/main" val="3857303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63E2B9-C8BE-4431-B133-A008F36B5072}"/>
              </a:ext>
            </a:extLst>
          </p:cNvPr>
          <p:cNvPicPr>
            <a:picLocks noChangeAspect="1"/>
          </p:cNvPicPr>
          <p:nvPr/>
        </p:nvPicPr>
        <p:blipFill>
          <a:blip r:embed="rId3"/>
          <a:stretch>
            <a:fillRect/>
          </a:stretch>
        </p:blipFill>
        <p:spPr>
          <a:xfrm>
            <a:off x="782428" y="938297"/>
            <a:ext cx="10627143" cy="4811904"/>
          </a:xfrm>
          <a:prstGeom prst="rect">
            <a:avLst/>
          </a:prstGeom>
        </p:spPr>
      </p:pic>
    </p:spTree>
    <p:extLst>
      <p:ext uri="{BB962C8B-B14F-4D97-AF65-F5344CB8AC3E}">
        <p14:creationId xmlns:p14="http://schemas.microsoft.com/office/powerpoint/2010/main" val="266581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C57081-7636-4159-98CC-825DDF36F0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03429" y="744212"/>
            <a:ext cx="5763047" cy="5439153"/>
          </a:xfrm>
          <a:prstGeom prst="rect">
            <a:avLst/>
          </a:prstGeom>
          <a:noFill/>
          <a:ln>
            <a:noFill/>
          </a:ln>
        </p:spPr>
      </p:pic>
    </p:spTree>
    <p:extLst>
      <p:ext uri="{BB962C8B-B14F-4D97-AF65-F5344CB8AC3E}">
        <p14:creationId xmlns:p14="http://schemas.microsoft.com/office/powerpoint/2010/main" val="3832863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1FE0E9-FE19-4A49-AB65-117129D0C6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8857" y="807021"/>
            <a:ext cx="8934286" cy="5243958"/>
          </a:xfrm>
          <a:prstGeom prst="rect">
            <a:avLst/>
          </a:prstGeom>
          <a:noFill/>
          <a:ln>
            <a:noFill/>
          </a:ln>
        </p:spPr>
      </p:pic>
    </p:spTree>
    <p:extLst>
      <p:ext uri="{BB962C8B-B14F-4D97-AF65-F5344CB8AC3E}">
        <p14:creationId xmlns:p14="http://schemas.microsoft.com/office/powerpoint/2010/main" val="58911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63A1B-98CE-49C0-A9F3-614D6748B68F}"/>
              </a:ext>
            </a:extLst>
          </p:cNvPr>
          <p:cNvSpPr>
            <a:spLocks noGrp="1"/>
          </p:cNvSpPr>
          <p:nvPr>
            <p:ph type="title"/>
          </p:nvPr>
        </p:nvSpPr>
        <p:spPr/>
        <p:txBody>
          <a:bodyPr/>
          <a:lstStyle/>
          <a:p>
            <a:r>
              <a:rPr lang="en-US" dirty="0"/>
              <a:t>Reference Topic</a:t>
            </a:r>
          </a:p>
        </p:txBody>
      </p:sp>
      <p:sp>
        <p:nvSpPr>
          <p:cNvPr id="3" name="Content Placeholder 2">
            <a:extLst>
              <a:ext uri="{FF2B5EF4-FFF2-40B4-BE49-F238E27FC236}">
                <a16:creationId xmlns:a16="http://schemas.microsoft.com/office/drawing/2014/main" id="{73252C13-7E37-4C1C-8522-DF877DB1D266}"/>
              </a:ext>
            </a:extLst>
          </p:cNvPr>
          <p:cNvSpPr>
            <a:spLocks noGrp="1"/>
          </p:cNvSpPr>
          <p:nvPr>
            <p:ph idx="1"/>
          </p:nvPr>
        </p:nvSpPr>
        <p:spPr/>
        <p:txBody>
          <a:bodyPr/>
          <a:lstStyle/>
          <a:p>
            <a:pPr lvl="0"/>
            <a:r>
              <a:rPr lang="en-US" dirty="0"/>
              <a:t>Contains specific information, such as values. Often presented as a table or glossary-style term and definition format….handy for cataloging and describing parameters. </a:t>
            </a:r>
          </a:p>
          <a:p>
            <a:pPr lvl="0"/>
            <a:r>
              <a:rPr lang="en-US" dirty="0"/>
              <a:t>Can contain commands in a programming language, error messages, traps, or a table containing software and hardware settings. Avoid gerunds in the title.</a:t>
            </a:r>
          </a:p>
        </p:txBody>
      </p:sp>
    </p:spTree>
    <p:extLst>
      <p:ext uri="{BB962C8B-B14F-4D97-AF65-F5344CB8AC3E}">
        <p14:creationId xmlns:p14="http://schemas.microsoft.com/office/powerpoint/2010/main" val="2577643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E5CA93-C5F5-4635-A690-4BFD71B74E7E}"/>
              </a:ext>
            </a:extLst>
          </p:cNvPr>
          <p:cNvPicPr>
            <a:picLocks noChangeAspect="1"/>
          </p:cNvPicPr>
          <p:nvPr/>
        </p:nvPicPr>
        <p:blipFill>
          <a:blip r:embed="rId2"/>
          <a:stretch>
            <a:fillRect/>
          </a:stretch>
        </p:blipFill>
        <p:spPr>
          <a:xfrm>
            <a:off x="1387421" y="749375"/>
            <a:ext cx="9417157" cy="5536798"/>
          </a:xfrm>
          <a:prstGeom prst="rect">
            <a:avLst/>
          </a:prstGeom>
        </p:spPr>
      </p:pic>
    </p:spTree>
    <p:extLst>
      <p:ext uri="{BB962C8B-B14F-4D97-AF65-F5344CB8AC3E}">
        <p14:creationId xmlns:p14="http://schemas.microsoft.com/office/powerpoint/2010/main" val="3561255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A58182-B30C-4316-BB32-F22BC7AFF2CA}"/>
              </a:ext>
            </a:extLst>
          </p:cNvPr>
          <p:cNvPicPr>
            <a:picLocks noChangeAspect="1"/>
          </p:cNvPicPr>
          <p:nvPr/>
        </p:nvPicPr>
        <p:blipFill>
          <a:blip r:embed="rId3"/>
          <a:stretch>
            <a:fillRect/>
          </a:stretch>
        </p:blipFill>
        <p:spPr>
          <a:xfrm>
            <a:off x="1819154" y="640357"/>
            <a:ext cx="8553692" cy="5577285"/>
          </a:xfrm>
          <a:prstGeom prst="rect">
            <a:avLst/>
          </a:prstGeom>
        </p:spPr>
      </p:pic>
    </p:spTree>
    <p:extLst>
      <p:ext uri="{BB962C8B-B14F-4D97-AF65-F5344CB8AC3E}">
        <p14:creationId xmlns:p14="http://schemas.microsoft.com/office/powerpoint/2010/main" val="1984210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304D9-4243-4BB9-A979-AF684AADA769}"/>
              </a:ext>
            </a:extLst>
          </p:cNvPr>
          <p:cNvSpPr>
            <a:spLocks noGrp="1"/>
          </p:cNvSpPr>
          <p:nvPr>
            <p:ph type="title"/>
          </p:nvPr>
        </p:nvSpPr>
        <p:spPr/>
        <p:txBody>
          <a:bodyPr/>
          <a:lstStyle/>
          <a:p>
            <a:r>
              <a:rPr lang="en-US" dirty="0"/>
              <a:t>What’s next, after the writing?</a:t>
            </a:r>
          </a:p>
        </p:txBody>
      </p:sp>
      <p:sp>
        <p:nvSpPr>
          <p:cNvPr id="3" name="Content Placeholder 2">
            <a:extLst>
              <a:ext uri="{FF2B5EF4-FFF2-40B4-BE49-F238E27FC236}">
                <a16:creationId xmlns:a16="http://schemas.microsoft.com/office/drawing/2014/main" id="{FCCF32DE-CBE7-4D5D-AD1D-F0BC4926862B}"/>
              </a:ext>
            </a:extLst>
          </p:cNvPr>
          <p:cNvSpPr>
            <a:spLocks noGrp="1"/>
          </p:cNvSpPr>
          <p:nvPr>
            <p:ph idx="1"/>
          </p:nvPr>
        </p:nvSpPr>
        <p:spPr/>
        <p:txBody>
          <a:bodyPr/>
          <a:lstStyle/>
          <a:p>
            <a:r>
              <a:rPr lang="en-US" dirty="0"/>
              <a:t>Work on the architecture of the deliverable.</a:t>
            </a:r>
          </a:p>
          <a:p>
            <a:r>
              <a:rPr lang="en-US" dirty="0"/>
              <a:t>But, that’s beyond our scope today.</a:t>
            </a:r>
          </a:p>
        </p:txBody>
      </p:sp>
    </p:spTree>
    <p:extLst>
      <p:ext uri="{BB962C8B-B14F-4D97-AF65-F5344CB8AC3E}">
        <p14:creationId xmlns:p14="http://schemas.microsoft.com/office/powerpoint/2010/main" val="2749254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B186B-A087-4BA8-9551-4F14582BD371}"/>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23F3DA17-1B86-4CC9-8C25-25C2BEF37838}"/>
              </a:ext>
            </a:extLst>
          </p:cNvPr>
          <p:cNvSpPr>
            <a:spLocks noGrp="1"/>
          </p:cNvSpPr>
          <p:nvPr>
            <p:ph type="subTitle" idx="1"/>
          </p:nvPr>
        </p:nvSpPr>
        <p:spPr/>
        <p:txBody>
          <a:bodyPr/>
          <a:lstStyle/>
          <a:p>
            <a:r>
              <a:rPr lang="en-US" dirty="0"/>
              <a:t>mark.decker@oracle.com</a:t>
            </a:r>
          </a:p>
        </p:txBody>
      </p:sp>
    </p:spTree>
    <p:extLst>
      <p:ext uri="{BB962C8B-B14F-4D97-AF65-F5344CB8AC3E}">
        <p14:creationId xmlns:p14="http://schemas.microsoft.com/office/powerpoint/2010/main" val="3192193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EB738-C914-4DCB-A0C8-BB80BE05D8AE}"/>
              </a:ext>
            </a:extLst>
          </p:cNvPr>
          <p:cNvSpPr>
            <a:spLocks noGrp="1"/>
          </p:cNvSpPr>
          <p:nvPr>
            <p:ph type="title"/>
          </p:nvPr>
        </p:nvSpPr>
        <p:spPr/>
        <p:txBody>
          <a:bodyPr/>
          <a:lstStyle/>
          <a:p>
            <a:r>
              <a:rPr lang="en-US" dirty="0"/>
              <a:t>Orientation Topic</a:t>
            </a:r>
          </a:p>
        </p:txBody>
      </p:sp>
      <p:sp>
        <p:nvSpPr>
          <p:cNvPr id="3" name="Content Placeholder 2">
            <a:extLst>
              <a:ext uri="{FF2B5EF4-FFF2-40B4-BE49-F238E27FC236}">
                <a16:creationId xmlns:a16="http://schemas.microsoft.com/office/drawing/2014/main" id="{DBBA2923-0C5F-4FD4-9B4E-DEE58CB81087}"/>
              </a:ext>
            </a:extLst>
          </p:cNvPr>
          <p:cNvSpPr>
            <a:spLocks noGrp="1"/>
          </p:cNvSpPr>
          <p:nvPr>
            <p:ph idx="1"/>
          </p:nvPr>
        </p:nvSpPr>
        <p:spPr/>
        <p:txBody>
          <a:bodyPr>
            <a:normAutofit fontScale="92500" lnSpcReduction="10000"/>
          </a:bodyPr>
          <a:lstStyle/>
          <a:p>
            <a:pPr lvl="0"/>
            <a:r>
              <a:rPr lang="en-US" dirty="0"/>
              <a:t>Used to begin a chapter; but write this last…after the other types of topics are written…so that you don’t use it to impose architecture (That’s book-think). It is an intro to…and a summary of…the content you link it to. It is to a chapter what the short description is to a topic. It may take some practice to get the hang of it.</a:t>
            </a:r>
          </a:p>
          <a:p>
            <a:pPr lvl="0"/>
            <a:r>
              <a:rPr lang="en-US" dirty="0"/>
              <a:t>Do not start with “This chapter covers….” (That’s book-think) That makes the topic dependent and thus not reusable. Just write the content and end with the links to the associated topics. </a:t>
            </a:r>
          </a:p>
          <a:p>
            <a:pPr lvl="0"/>
            <a:r>
              <a:rPr lang="en-US" dirty="0"/>
              <a:t>Avoid gerunds in the title. Write a good, descriptive title.</a:t>
            </a:r>
          </a:p>
          <a:p>
            <a:pPr lvl="0"/>
            <a:r>
              <a:rPr lang="en-US" dirty="0"/>
              <a:t>List the links to the related topics.</a:t>
            </a:r>
          </a:p>
          <a:p>
            <a:endParaRPr lang="en-US" dirty="0"/>
          </a:p>
        </p:txBody>
      </p:sp>
    </p:spTree>
    <p:extLst>
      <p:ext uri="{BB962C8B-B14F-4D97-AF65-F5344CB8AC3E}">
        <p14:creationId xmlns:p14="http://schemas.microsoft.com/office/powerpoint/2010/main" val="2252355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56421B-873C-44C8-952F-DF5E3B5E3240}"/>
              </a:ext>
            </a:extLst>
          </p:cNvPr>
          <p:cNvPicPr>
            <a:picLocks noChangeAspect="1"/>
          </p:cNvPicPr>
          <p:nvPr/>
        </p:nvPicPr>
        <p:blipFill>
          <a:blip r:embed="rId3"/>
          <a:stretch>
            <a:fillRect/>
          </a:stretch>
        </p:blipFill>
        <p:spPr>
          <a:xfrm>
            <a:off x="1161428" y="733714"/>
            <a:ext cx="9869144" cy="5390572"/>
          </a:xfrm>
          <a:prstGeom prst="rect">
            <a:avLst/>
          </a:prstGeom>
        </p:spPr>
      </p:pic>
    </p:spTree>
    <p:extLst>
      <p:ext uri="{BB962C8B-B14F-4D97-AF65-F5344CB8AC3E}">
        <p14:creationId xmlns:p14="http://schemas.microsoft.com/office/powerpoint/2010/main" val="230539674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2518</TotalTime>
  <Words>1270</Words>
  <Application>Microsoft Office PowerPoint</Application>
  <PresentationFormat>Widescreen</PresentationFormat>
  <Paragraphs>102</Paragraphs>
  <Slides>20</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Garamond</vt:lpstr>
      <vt:lpstr>Organic</vt:lpstr>
      <vt:lpstr> From Book-Think to Topic-Think</vt:lpstr>
      <vt:lpstr>It’s a change of focus</vt:lpstr>
      <vt:lpstr>What is a topic?</vt:lpstr>
      <vt:lpstr>Where is the bottom in “from the bottom up”?</vt:lpstr>
      <vt:lpstr>The types of DITA topics</vt:lpstr>
      <vt:lpstr>Concept Topic</vt:lpstr>
      <vt:lpstr>PowerPoint Presentation</vt:lpstr>
      <vt:lpstr>Task Topic</vt:lpstr>
      <vt:lpstr>PowerPoint Presentation</vt:lpstr>
      <vt:lpstr>Bridge Topic</vt:lpstr>
      <vt:lpstr>PowerPoint Presentation</vt:lpstr>
      <vt:lpstr>PowerPoint Presentation</vt:lpstr>
      <vt:lpstr>PowerPoint Presentation</vt:lpstr>
      <vt:lpstr>Reference Topic</vt:lpstr>
      <vt:lpstr>PowerPoint Presentation</vt:lpstr>
      <vt:lpstr>PowerPoint Presentation</vt:lpstr>
      <vt:lpstr>What’s next, after the writing?</vt:lpstr>
      <vt:lpstr>Thank You</vt:lpstr>
      <vt:lpstr>Orientation Topic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Book-Think to Topic-Think</dc:title>
  <dc:creator>Mark Decker</dc:creator>
  <cp:lastModifiedBy>Mark Decker</cp:lastModifiedBy>
  <cp:revision>92</cp:revision>
  <dcterms:created xsi:type="dcterms:W3CDTF">2020-10-01T12:22:55Z</dcterms:created>
  <dcterms:modified xsi:type="dcterms:W3CDTF">2020-10-14T16:51:28Z</dcterms:modified>
</cp:coreProperties>
</file>