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5" r:id="rId4"/>
    <p:sldId id="271" r:id="rId5"/>
    <p:sldId id="263" r:id="rId6"/>
    <p:sldId id="258" r:id="rId7"/>
    <p:sldId id="259" r:id="rId8"/>
    <p:sldId id="261" r:id="rId9"/>
    <p:sldId id="260" r:id="rId10"/>
    <p:sldId id="262" r:id="rId11"/>
    <p:sldId id="266" r:id="rId12"/>
    <p:sldId id="267" r:id="rId13"/>
    <p:sldId id="268" r:id="rId14"/>
    <p:sldId id="269" r:id="rId15"/>
    <p:sldId id="270" r:id="rId16"/>
    <p:sldId id="272" r:id="rId17"/>
    <p:sldId id="264" r:id="rId18"/>
    <p:sldId id="274" r:id="rId19"/>
  </p:sldIdLst>
  <p:sldSz cx="9144000" cy="6858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69" autoAdjust="0"/>
    <p:restoredTop sz="94660"/>
  </p:normalViewPr>
  <p:slideViewPr>
    <p:cSldViewPr snapToGrid="0">
      <p:cViewPr varScale="1">
        <p:scale>
          <a:sx n="109" d="100"/>
          <a:sy n="109" d="100"/>
        </p:scale>
        <p:origin x="10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C3F86AD-FD90-4D6C-B704-4BF3B3A78AAF}" type="datetimeFigureOut">
              <a:rPr lang="en-US" smtClean="0"/>
              <a:t>5/12/2021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A206CE-E345-4E74-8A44-D20E56D2A9F7}" type="slidenum">
              <a:rPr lang="en-US" smtClean="0"/>
              <a:t>‹#›</a:t>
            </a:fld>
            <a:endParaRPr lang="en-US"/>
          </a:p>
        </p:txBody>
      </p:sp>
    </p:spTree>
    <p:extLst>
      <p:ext uri="{BB962C8B-B14F-4D97-AF65-F5344CB8AC3E}">
        <p14:creationId xmlns:p14="http://schemas.microsoft.com/office/powerpoint/2010/main" val="3040482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C3F86AD-FD90-4D6C-B704-4BF3B3A78AAF}" type="datetimeFigureOut">
              <a:rPr lang="en-US" smtClean="0"/>
              <a:t>5/12/2021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A206CE-E345-4E74-8A44-D20E56D2A9F7}" type="slidenum">
              <a:rPr lang="en-US" smtClean="0"/>
              <a:t>‹#›</a:t>
            </a:fld>
            <a:endParaRPr lang="en-US"/>
          </a:p>
        </p:txBody>
      </p:sp>
    </p:spTree>
    <p:extLst>
      <p:ext uri="{BB962C8B-B14F-4D97-AF65-F5344CB8AC3E}">
        <p14:creationId xmlns:p14="http://schemas.microsoft.com/office/powerpoint/2010/main" val="3289557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C3F86AD-FD90-4D6C-B704-4BF3B3A78AAF}" type="datetimeFigureOut">
              <a:rPr lang="en-US" smtClean="0"/>
              <a:t>5/12/2021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A206CE-E345-4E74-8A44-D20E56D2A9F7}" type="slidenum">
              <a:rPr lang="en-US" smtClean="0"/>
              <a:t>‹#›</a:t>
            </a:fld>
            <a:endParaRPr lang="en-US"/>
          </a:p>
        </p:txBody>
      </p:sp>
    </p:spTree>
    <p:extLst>
      <p:ext uri="{BB962C8B-B14F-4D97-AF65-F5344CB8AC3E}">
        <p14:creationId xmlns:p14="http://schemas.microsoft.com/office/powerpoint/2010/main" val="1489240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C3F86AD-FD90-4D6C-B704-4BF3B3A78AAF}" type="datetimeFigureOut">
              <a:rPr lang="en-US" smtClean="0"/>
              <a:t>5/12/2021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A206CE-E345-4E74-8A44-D20E56D2A9F7}" type="slidenum">
              <a:rPr lang="en-US" smtClean="0"/>
              <a:t>‹#›</a:t>
            </a:fld>
            <a:endParaRPr lang="en-US"/>
          </a:p>
        </p:txBody>
      </p:sp>
    </p:spTree>
    <p:extLst>
      <p:ext uri="{BB962C8B-B14F-4D97-AF65-F5344CB8AC3E}">
        <p14:creationId xmlns:p14="http://schemas.microsoft.com/office/powerpoint/2010/main" val="3606370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C3F86AD-FD90-4D6C-B704-4BF3B3A78AAF}" type="datetimeFigureOut">
              <a:rPr lang="en-US" smtClean="0"/>
              <a:t>5/12/2021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A206CE-E345-4E74-8A44-D20E56D2A9F7}" type="slidenum">
              <a:rPr lang="en-US" smtClean="0"/>
              <a:t>‹#›</a:t>
            </a:fld>
            <a:endParaRPr lang="en-US"/>
          </a:p>
        </p:txBody>
      </p:sp>
    </p:spTree>
    <p:extLst>
      <p:ext uri="{BB962C8B-B14F-4D97-AF65-F5344CB8AC3E}">
        <p14:creationId xmlns:p14="http://schemas.microsoft.com/office/powerpoint/2010/main" val="20674218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C3F86AD-FD90-4D6C-B704-4BF3B3A78AAF}" type="datetimeFigureOut">
              <a:rPr lang="en-US" smtClean="0"/>
              <a:t>5/12/2021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A206CE-E345-4E74-8A44-D20E56D2A9F7}" type="slidenum">
              <a:rPr lang="en-US" smtClean="0"/>
              <a:t>‹#›</a:t>
            </a:fld>
            <a:endParaRPr lang="en-US"/>
          </a:p>
        </p:txBody>
      </p:sp>
    </p:spTree>
    <p:extLst>
      <p:ext uri="{BB962C8B-B14F-4D97-AF65-F5344CB8AC3E}">
        <p14:creationId xmlns:p14="http://schemas.microsoft.com/office/powerpoint/2010/main" val="1475005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3F86AD-FD90-4D6C-B704-4BF3B3A78AAF}" type="datetimeFigureOut">
              <a:rPr lang="en-US" smtClean="0"/>
              <a:t>5/12/2021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A206CE-E345-4E74-8A44-D20E56D2A9F7}" type="slidenum">
              <a:rPr lang="en-US" smtClean="0"/>
              <a:t>‹#›</a:t>
            </a:fld>
            <a:endParaRPr lang="en-US"/>
          </a:p>
        </p:txBody>
      </p:sp>
    </p:spTree>
    <p:extLst>
      <p:ext uri="{BB962C8B-B14F-4D97-AF65-F5344CB8AC3E}">
        <p14:creationId xmlns:p14="http://schemas.microsoft.com/office/powerpoint/2010/main" val="2098024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C3F86AD-FD90-4D6C-B704-4BF3B3A78AAF}" type="datetimeFigureOut">
              <a:rPr lang="en-US" smtClean="0"/>
              <a:t>5/12/2021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A206CE-E345-4E74-8A44-D20E56D2A9F7}" type="slidenum">
              <a:rPr lang="en-US" smtClean="0"/>
              <a:t>‹#›</a:t>
            </a:fld>
            <a:endParaRPr lang="en-US"/>
          </a:p>
        </p:txBody>
      </p:sp>
    </p:spTree>
    <p:extLst>
      <p:ext uri="{BB962C8B-B14F-4D97-AF65-F5344CB8AC3E}">
        <p14:creationId xmlns:p14="http://schemas.microsoft.com/office/powerpoint/2010/main" val="2098664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C3F86AD-FD90-4D6C-B704-4BF3B3A78AAF}" type="datetimeFigureOut">
              <a:rPr lang="en-US" smtClean="0"/>
              <a:t>5/12/2021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A206CE-E345-4E74-8A44-D20E56D2A9F7}" type="slidenum">
              <a:rPr lang="en-US" smtClean="0"/>
              <a:t>‹#›</a:t>
            </a:fld>
            <a:endParaRPr lang="en-US"/>
          </a:p>
        </p:txBody>
      </p:sp>
    </p:spTree>
    <p:extLst>
      <p:ext uri="{BB962C8B-B14F-4D97-AF65-F5344CB8AC3E}">
        <p14:creationId xmlns:p14="http://schemas.microsoft.com/office/powerpoint/2010/main" val="8541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C3F86AD-FD90-4D6C-B704-4BF3B3A78AAF}" type="datetimeFigureOut">
              <a:rPr lang="en-US" smtClean="0"/>
              <a:t>5/12/2021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A206CE-E345-4E74-8A44-D20E56D2A9F7}" type="slidenum">
              <a:rPr lang="en-US" smtClean="0"/>
              <a:t>‹#›</a:t>
            </a:fld>
            <a:endParaRPr lang="en-US"/>
          </a:p>
        </p:txBody>
      </p:sp>
    </p:spTree>
    <p:extLst>
      <p:ext uri="{BB962C8B-B14F-4D97-AF65-F5344CB8AC3E}">
        <p14:creationId xmlns:p14="http://schemas.microsoft.com/office/powerpoint/2010/main" val="754592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C3F86AD-FD90-4D6C-B704-4BF3B3A78AAF}" type="datetimeFigureOut">
              <a:rPr lang="en-US" smtClean="0"/>
              <a:t>5/12/2021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A206CE-E345-4E74-8A44-D20E56D2A9F7}" type="slidenum">
              <a:rPr lang="en-US" smtClean="0"/>
              <a:t>‹#›</a:t>
            </a:fld>
            <a:endParaRPr lang="en-US"/>
          </a:p>
        </p:txBody>
      </p:sp>
    </p:spTree>
    <p:extLst>
      <p:ext uri="{BB962C8B-B14F-4D97-AF65-F5344CB8AC3E}">
        <p14:creationId xmlns:p14="http://schemas.microsoft.com/office/powerpoint/2010/main" val="2178868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3F86AD-FD90-4D6C-B704-4BF3B3A78AAF}" type="datetimeFigureOut">
              <a:rPr lang="en-US" smtClean="0"/>
              <a:t>5/12/2021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A206CE-E345-4E74-8A44-D20E56D2A9F7}" type="slidenum">
              <a:rPr lang="en-US" smtClean="0"/>
              <a:t>‹#›</a:t>
            </a:fld>
            <a:endParaRPr lang="en-US"/>
          </a:p>
        </p:txBody>
      </p:sp>
    </p:spTree>
    <p:extLst>
      <p:ext uri="{BB962C8B-B14F-4D97-AF65-F5344CB8AC3E}">
        <p14:creationId xmlns:p14="http://schemas.microsoft.com/office/powerpoint/2010/main" val="33575555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docs.oasis-open.org/dita/LwDITA/v1.0/cn01/LwDITA-v1.0-cn01.html"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docs.oasis-open.org/dita/LwDITA/v1.0/LwDITA-v1.0.html"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s://github.com/oasis-tcs/dita-lwdita"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docs.oasis-open.org/dita/LwDITA/v1.0/LwDITA-v1.0.html" TargetMode="External"/><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hyperlink" Target="https://github.com/oasis-tcs/dita-lwdit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08C52659-95B3-4955-8D6C-D9A2307DE00B}"/>
              </a:ext>
            </a:extLst>
          </p:cNvPr>
          <p:cNvCxnSpPr>
            <a:cxnSpLocks/>
          </p:cNvCxnSpPr>
          <p:nvPr/>
        </p:nvCxnSpPr>
        <p:spPr>
          <a:xfrm>
            <a:off x="140677" y="6207369"/>
            <a:ext cx="8572500" cy="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pic>
        <p:nvPicPr>
          <p:cNvPr id="7" name="Picture 6" descr="A picture containing office&#10;&#10;Description automatically generated">
            <a:extLst>
              <a:ext uri="{FF2B5EF4-FFF2-40B4-BE49-F238E27FC236}">
                <a16:creationId xmlns:a16="http://schemas.microsoft.com/office/drawing/2014/main" id="{8F4D11B8-830A-481E-80FF-D8888D3CBF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72059" y="650630"/>
            <a:ext cx="1641118" cy="1173968"/>
          </a:xfrm>
          <a:prstGeom prst="rect">
            <a:avLst/>
          </a:prstGeom>
        </p:spPr>
      </p:pic>
      <p:sp>
        <p:nvSpPr>
          <p:cNvPr id="8" name="TextBox 7">
            <a:extLst>
              <a:ext uri="{FF2B5EF4-FFF2-40B4-BE49-F238E27FC236}">
                <a16:creationId xmlns:a16="http://schemas.microsoft.com/office/drawing/2014/main" id="{16B3FD3A-A5AA-4C17-90D1-B21351060D26}"/>
              </a:ext>
            </a:extLst>
          </p:cNvPr>
          <p:cNvSpPr txBox="1"/>
          <p:nvPr/>
        </p:nvSpPr>
        <p:spPr>
          <a:xfrm>
            <a:off x="7036891" y="1824598"/>
            <a:ext cx="1748171" cy="307777"/>
          </a:xfrm>
          <a:prstGeom prst="rect">
            <a:avLst/>
          </a:prstGeom>
          <a:noFill/>
        </p:spPr>
        <p:txBody>
          <a:bodyPr wrap="none" rtlCol="0">
            <a:spAutoFit/>
          </a:bodyPr>
          <a:lstStyle/>
          <a:p>
            <a:r>
              <a:rPr lang="en-US" sz="1400" b="1">
                <a:solidFill>
                  <a:schemeClr val="accent4">
                    <a:lumMod val="75000"/>
                  </a:schemeClr>
                </a:solidFill>
              </a:rPr>
              <a:t>ModularWriting.com</a:t>
            </a:r>
          </a:p>
        </p:txBody>
      </p:sp>
      <p:cxnSp>
        <p:nvCxnSpPr>
          <p:cNvPr id="9" name="Straight Connector 8">
            <a:extLst>
              <a:ext uri="{FF2B5EF4-FFF2-40B4-BE49-F238E27FC236}">
                <a16:creationId xmlns:a16="http://schemas.microsoft.com/office/drawing/2014/main" id="{43E12B82-6FE1-45D9-ABE4-FBC91AAE3E8B}"/>
              </a:ext>
            </a:extLst>
          </p:cNvPr>
          <p:cNvCxnSpPr>
            <a:cxnSpLocks/>
          </p:cNvCxnSpPr>
          <p:nvPr/>
        </p:nvCxnSpPr>
        <p:spPr>
          <a:xfrm>
            <a:off x="140677" y="6307017"/>
            <a:ext cx="8584224" cy="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E0645DF-BADD-44A4-AB20-F8C66C67786C}"/>
              </a:ext>
            </a:extLst>
          </p:cNvPr>
          <p:cNvCxnSpPr>
            <a:cxnSpLocks/>
          </p:cNvCxnSpPr>
          <p:nvPr/>
        </p:nvCxnSpPr>
        <p:spPr>
          <a:xfrm>
            <a:off x="296008" y="284286"/>
            <a:ext cx="0" cy="6142891"/>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631FCF86-5B7F-46FA-AD52-1D364013C6C7}"/>
              </a:ext>
            </a:extLst>
          </p:cNvPr>
          <p:cNvSpPr txBox="1"/>
          <p:nvPr/>
        </p:nvSpPr>
        <p:spPr>
          <a:xfrm>
            <a:off x="764931" y="2655277"/>
            <a:ext cx="7095392" cy="1200329"/>
          </a:xfrm>
          <a:prstGeom prst="rect">
            <a:avLst/>
          </a:prstGeom>
          <a:noFill/>
        </p:spPr>
        <p:txBody>
          <a:bodyPr wrap="square" rtlCol="0">
            <a:spAutoFit/>
          </a:bodyPr>
          <a:lstStyle/>
          <a:p>
            <a:r>
              <a:rPr lang="en-US" sz="3600">
                <a:solidFill>
                  <a:schemeClr val="accent4">
                    <a:lumMod val="75000"/>
                  </a:schemeClr>
                </a:solidFill>
              </a:rPr>
              <a:t>Why should you care about</a:t>
            </a:r>
            <a:br>
              <a:rPr lang="en-US" sz="3600">
                <a:solidFill>
                  <a:schemeClr val="accent4">
                    <a:lumMod val="75000"/>
                  </a:schemeClr>
                </a:solidFill>
              </a:rPr>
            </a:br>
            <a:r>
              <a:rPr lang="en-US" sz="3600">
                <a:solidFill>
                  <a:schemeClr val="accent4">
                    <a:lumMod val="75000"/>
                  </a:schemeClr>
                </a:solidFill>
              </a:rPr>
              <a:t>OASIS Lightweight DITA?</a:t>
            </a:r>
          </a:p>
        </p:txBody>
      </p:sp>
      <p:sp>
        <p:nvSpPr>
          <p:cNvPr id="20" name="TextBox 19">
            <a:extLst>
              <a:ext uri="{FF2B5EF4-FFF2-40B4-BE49-F238E27FC236}">
                <a16:creationId xmlns:a16="http://schemas.microsoft.com/office/drawing/2014/main" id="{E10C6D93-AC10-4B4C-A1D6-77E046E0D519}"/>
              </a:ext>
            </a:extLst>
          </p:cNvPr>
          <p:cNvSpPr txBox="1"/>
          <p:nvPr/>
        </p:nvSpPr>
        <p:spPr>
          <a:xfrm>
            <a:off x="808894" y="3938956"/>
            <a:ext cx="2529795" cy="369332"/>
          </a:xfrm>
          <a:prstGeom prst="rect">
            <a:avLst/>
          </a:prstGeom>
          <a:noFill/>
        </p:spPr>
        <p:txBody>
          <a:bodyPr wrap="none" rtlCol="0">
            <a:spAutoFit/>
          </a:bodyPr>
          <a:lstStyle/>
          <a:p>
            <a:r>
              <a:rPr lang="en-US"/>
              <a:t>Boston DITA Users Group</a:t>
            </a:r>
          </a:p>
        </p:txBody>
      </p:sp>
      <p:sp>
        <p:nvSpPr>
          <p:cNvPr id="21" name="TextBox 20">
            <a:extLst>
              <a:ext uri="{FF2B5EF4-FFF2-40B4-BE49-F238E27FC236}">
                <a16:creationId xmlns:a16="http://schemas.microsoft.com/office/drawing/2014/main" id="{3A3FC5B1-8DB8-4493-98F5-2EC4368E4AF9}"/>
              </a:ext>
            </a:extLst>
          </p:cNvPr>
          <p:cNvSpPr txBox="1"/>
          <p:nvPr/>
        </p:nvSpPr>
        <p:spPr>
          <a:xfrm>
            <a:off x="808893" y="4706817"/>
            <a:ext cx="2271263" cy="646331"/>
          </a:xfrm>
          <a:prstGeom prst="rect">
            <a:avLst/>
          </a:prstGeom>
          <a:noFill/>
        </p:spPr>
        <p:txBody>
          <a:bodyPr wrap="none" rtlCol="0">
            <a:spAutoFit/>
          </a:bodyPr>
          <a:lstStyle/>
          <a:p>
            <a:r>
              <a:rPr lang="en-US"/>
              <a:t>Stanley Doherty, Ph.D.</a:t>
            </a:r>
          </a:p>
          <a:p>
            <a:r>
              <a:rPr lang="en-US"/>
              <a:t>May 12, 2021</a:t>
            </a:r>
          </a:p>
        </p:txBody>
      </p:sp>
    </p:spTree>
    <p:extLst>
      <p:ext uri="{BB962C8B-B14F-4D97-AF65-F5344CB8AC3E}">
        <p14:creationId xmlns:p14="http://schemas.microsoft.com/office/powerpoint/2010/main" val="866643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BB693813-72A6-4EA6-96F2-F061FF2CFEFA}"/>
              </a:ext>
            </a:extLst>
          </p:cNvPr>
          <p:cNvSpPr/>
          <p:nvPr/>
        </p:nvSpPr>
        <p:spPr>
          <a:xfrm>
            <a:off x="397073" y="553260"/>
            <a:ext cx="8319031" cy="550666"/>
          </a:xfrm>
          <a:prstGeom prst="roundRect">
            <a:avLst>
              <a:gd name="adj" fmla="val 11119"/>
            </a:avLst>
          </a:prstGeom>
          <a:gradFill flip="none" rotWithShape="1">
            <a:gsLst>
              <a:gs pos="0">
                <a:schemeClr val="accent4">
                  <a:lumMod val="60000"/>
                  <a:lumOff val="40000"/>
                  <a:alpha val="5000"/>
                </a:schemeClr>
              </a:gs>
              <a:gs pos="91000">
                <a:schemeClr val="accent1">
                  <a:lumMod val="45000"/>
                  <a:lumOff val="55000"/>
                </a:schemeClr>
              </a:gs>
              <a:gs pos="83000">
                <a:schemeClr val="accent1">
                  <a:lumMod val="45000"/>
                  <a:lumOff val="55000"/>
                </a:schemeClr>
              </a:gs>
              <a:gs pos="100000">
                <a:schemeClr val="accent1">
                  <a:lumMod val="30000"/>
                  <a:lumOff val="7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08C52659-95B3-4955-8D6C-D9A2307DE00B}"/>
              </a:ext>
            </a:extLst>
          </p:cNvPr>
          <p:cNvCxnSpPr>
            <a:cxnSpLocks/>
          </p:cNvCxnSpPr>
          <p:nvPr/>
        </p:nvCxnSpPr>
        <p:spPr>
          <a:xfrm>
            <a:off x="140677" y="6383209"/>
            <a:ext cx="8572500" cy="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3E12B82-6FE1-45D9-ABE4-FBC91AAE3E8B}"/>
              </a:ext>
            </a:extLst>
          </p:cNvPr>
          <p:cNvCxnSpPr>
            <a:cxnSpLocks/>
          </p:cNvCxnSpPr>
          <p:nvPr/>
        </p:nvCxnSpPr>
        <p:spPr>
          <a:xfrm>
            <a:off x="140677" y="6509241"/>
            <a:ext cx="8584224" cy="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E0645DF-BADD-44A4-AB20-F8C66C67786C}"/>
              </a:ext>
            </a:extLst>
          </p:cNvPr>
          <p:cNvCxnSpPr>
            <a:cxnSpLocks/>
          </p:cNvCxnSpPr>
          <p:nvPr/>
        </p:nvCxnSpPr>
        <p:spPr>
          <a:xfrm>
            <a:off x="296008" y="550194"/>
            <a:ext cx="0" cy="6105583"/>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10C6D93-AC10-4B4C-A1D6-77E046E0D519}"/>
              </a:ext>
            </a:extLst>
          </p:cNvPr>
          <p:cNvSpPr txBox="1"/>
          <p:nvPr/>
        </p:nvSpPr>
        <p:spPr>
          <a:xfrm>
            <a:off x="500430" y="1302602"/>
            <a:ext cx="5073825" cy="4401205"/>
          </a:xfrm>
          <a:prstGeom prst="rect">
            <a:avLst/>
          </a:prstGeom>
          <a:noFill/>
        </p:spPr>
        <p:txBody>
          <a:bodyPr wrap="none" rtlCol="0">
            <a:spAutoFit/>
          </a:bodyPr>
          <a:lstStyle/>
          <a:p>
            <a:pPr marL="342900" indent="-342900">
              <a:buFont typeface="+mj-lt"/>
              <a:buAutoNum type="arabicPeriod"/>
            </a:pPr>
            <a:r>
              <a:rPr lang="en-US" sz="2400" b="1" dirty="0"/>
              <a:t>What is OASIS Lightweight DITA?</a:t>
            </a:r>
            <a:br>
              <a:rPr lang="en-US" sz="2400" b="1" dirty="0"/>
            </a:br>
            <a:endParaRPr lang="en-US" sz="2400" b="1" dirty="0"/>
          </a:p>
          <a:p>
            <a:pPr marL="342900" indent="-342900">
              <a:buFont typeface="+mj-lt"/>
              <a:buAutoNum type="arabicPeriod"/>
            </a:pPr>
            <a:r>
              <a:rPr lang="en-US" sz="2400" b="1" dirty="0"/>
              <a:t>How does it work?</a:t>
            </a:r>
            <a:br>
              <a:rPr lang="en-US" sz="2400" b="1" dirty="0"/>
            </a:br>
            <a:endParaRPr lang="en-US" sz="2400" b="1" dirty="0"/>
          </a:p>
          <a:p>
            <a:pPr marL="342900" indent="-342900">
              <a:buFont typeface="+mj-lt"/>
              <a:buAutoNum type="arabicPeriod"/>
            </a:pPr>
            <a:r>
              <a:rPr lang="en-US" sz="2400" b="1" dirty="0"/>
              <a:t>What are some common use cases?</a:t>
            </a:r>
            <a:br>
              <a:rPr lang="en-US" sz="2400" b="1" dirty="0"/>
            </a:br>
            <a:endParaRPr lang="en-US" sz="2400" b="1" dirty="0"/>
          </a:p>
          <a:p>
            <a:pPr marL="342900" indent="-342900">
              <a:buFont typeface="+mj-lt"/>
              <a:buAutoNum type="arabicPeriod"/>
            </a:pPr>
            <a:r>
              <a:rPr lang="en-US" sz="2400" b="1" dirty="0"/>
              <a:t>Can I start testing and using it?</a:t>
            </a:r>
            <a:br>
              <a:rPr lang="en-US" sz="2400" b="1" dirty="0"/>
            </a:br>
            <a:endParaRPr lang="en-US" sz="2400" b="1" dirty="0"/>
          </a:p>
          <a:p>
            <a:pPr marL="342900" indent="-342900">
              <a:buFont typeface="+mj-lt"/>
              <a:buAutoNum type="arabicPeriod"/>
            </a:pPr>
            <a:r>
              <a:rPr lang="en-US" sz="2400" b="1" dirty="0"/>
              <a:t>DEMO:</a:t>
            </a:r>
          </a:p>
          <a:p>
            <a:r>
              <a:rPr lang="en-US" sz="1600" b="1" dirty="0"/>
              <a:t>        &gt; Authoring formats (XDITA, MDITA, HDITA)</a:t>
            </a:r>
            <a:br>
              <a:rPr lang="en-US" sz="1600" b="1" dirty="0"/>
            </a:br>
            <a:r>
              <a:rPr lang="en-US" sz="1600" b="1" dirty="0"/>
              <a:t>        &gt; Cross-format features – keys, content referencing, </a:t>
            </a:r>
            <a:br>
              <a:rPr lang="en-US" sz="1600" b="1" dirty="0"/>
            </a:br>
            <a:r>
              <a:rPr lang="en-US" sz="1600" b="1" dirty="0"/>
              <a:t>           cross-referencing</a:t>
            </a:r>
            <a:br>
              <a:rPr lang="en-US" sz="1600" b="1" dirty="0"/>
            </a:br>
            <a:r>
              <a:rPr lang="en-US" sz="1600" b="1" dirty="0"/>
              <a:t>        &gt; DITA-OT support   </a:t>
            </a:r>
          </a:p>
        </p:txBody>
      </p:sp>
      <p:sp>
        <p:nvSpPr>
          <p:cNvPr id="12" name="TextBox 11">
            <a:extLst>
              <a:ext uri="{FF2B5EF4-FFF2-40B4-BE49-F238E27FC236}">
                <a16:creationId xmlns:a16="http://schemas.microsoft.com/office/drawing/2014/main" id="{17C2CE42-0F22-426D-AAE7-14A5AA63A5F6}"/>
              </a:ext>
            </a:extLst>
          </p:cNvPr>
          <p:cNvSpPr txBox="1"/>
          <p:nvPr/>
        </p:nvSpPr>
        <p:spPr>
          <a:xfrm>
            <a:off x="430823" y="550194"/>
            <a:ext cx="5679831" cy="523220"/>
          </a:xfrm>
          <a:prstGeom prst="rect">
            <a:avLst/>
          </a:prstGeom>
          <a:noFill/>
        </p:spPr>
        <p:txBody>
          <a:bodyPr wrap="square" rtlCol="0">
            <a:spAutoFit/>
          </a:bodyPr>
          <a:lstStyle/>
          <a:p>
            <a:r>
              <a:rPr lang="en-US" sz="2800" b="1">
                <a:solidFill>
                  <a:schemeClr val="accent4">
                    <a:lumMod val="75000"/>
                  </a:schemeClr>
                </a:solidFill>
              </a:rPr>
              <a:t>Agenda</a:t>
            </a:r>
          </a:p>
        </p:txBody>
      </p:sp>
      <p:pic>
        <p:nvPicPr>
          <p:cNvPr id="7" name="Picture 6" descr="A picture containing office&#10;&#10;Description automatically generated">
            <a:extLst>
              <a:ext uri="{FF2B5EF4-FFF2-40B4-BE49-F238E27FC236}">
                <a16:creationId xmlns:a16="http://schemas.microsoft.com/office/drawing/2014/main" id="{8F4D11B8-830A-481E-80FF-D8888D3CBF3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82795" y="6181590"/>
            <a:ext cx="637440" cy="455990"/>
          </a:xfrm>
          <a:prstGeom prst="rect">
            <a:avLst/>
          </a:prstGeom>
        </p:spPr>
      </p:pic>
      <p:sp>
        <p:nvSpPr>
          <p:cNvPr id="6" name="TextBox 5">
            <a:extLst>
              <a:ext uri="{FF2B5EF4-FFF2-40B4-BE49-F238E27FC236}">
                <a16:creationId xmlns:a16="http://schemas.microsoft.com/office/drawing/2014/main" id="{5A6F7485-774F-4805-B563-D6A1BF262166}"/>
              </a:ext>
            </a:extLst>
          </p:cNvPr>
          <p:cNvSpPr txBox="1"/>
          <p:nvPr/>
        </p:nvSpPr>
        <p:spPr>
          <a:xfrm>
            <a:off x="7939448" y="6550268"/>
            <a:ext cx="896399" cy="246221"/>
          </a:xfrm>
          <a:prstGeom prst="rect">
            <a:avLst/>
          </a:prstGeom>
          <a:noFill/>
        </p:spPr>
        <p:txBody>
          <a:bodyPr wrap="none" rtlCol="0">
            <a:spAutoFit/>
          </a:bodyPr>
          <a:lstStyle/>
          <a:p>
            <a:r>
              <a:rPr lang="en-US" sz="1000">
                <a:solidFill>
                  <a:schemeClr val="accent4">
                    <a:lumMod val="75000"/>
                  </a:schemeClr>
                </a:solidFill>
              </a:rPr>
              <a:t>May 12, 2021</a:t>
            </a:r>
          </a:p>
        </p:txBody>
      </p:sp>
      <p:sp>
        <p:nvSpPr>
          <p:cNvPr id="16" name="TextBox 15">
            <a:extLst>
              <a:ext uri="{FF2B5EF4-FFF2-40B4-BE49-F238E27FC236}">
                <a16:creationId xmlns:a16="http://schemas.microsoft.com/office/drawing/2014/main" id="{C43208E0-F9AD-49B8-8CF8-FAA4FA787CFD}"/>
              </a:ext>
            </a:extLst>
          </p:cNvPr>
          <p:cNvSpPr txBox="1"/>
          <p:nvPr/>
        </p:nvSpPr>
        <p:spPr>
          <a:xfrm>
            <a:off x="4382381" y="6550284"/>
            <a:ext cx="527709" cy="246221"/>
          </a:xfrm>
          <a:prstGeom prst="rect">
            <a:avLst/>
          </a:prstGeom>
          <a:noFill/>
        </p:spPr>
        <p:txBody>
          <a:bodyPr wrap="none" rtlCol="0">
            <a:spAutoFit/>
          </a:bodyPr>
          <a:lstStyle/>
          <a:p>
            <a:r>
              <a:rPr lang="en-US" sz="1000">
                <a:solidFill>
                  <a:schemeClr val="accent4">
                    <a:lumMod val="75000"/>
                  </a:schemeClr>
                </a:solidFill>
              </a:rPr>
              <a:t>Slide </a:t>
            </a:r>
            <a:fld id="{CCB0F663-5780-4C89-8676-61EB74CDD9DA}" type="slidenum">
              <a:rPr lang="en-US" sz="1000" smtClean="0">
                <a:solidFill>
                  <a:schemeClr val="accent4">
                    <a:lumMod val="75000"/>
                  </a:schemeClr>
                </a:solidFill>
              </a:rPr>
              <a:t>2</a:t>
            </a:fld>
            <a:endParaRPr lang="en-US" sz="1000">
              <a:solidFill>
                <a:schemeClr val="accent4">
                  <a:lumMod val="75000"/>
                </a:schemeClr>
              </a:solidFill>
            </a:endParaRPr>
          </a:p>
        </p:txBody>
      </p:sp>
    </p:spTree>
    <p:extLst>
      <p:ext uri="{BB962C8B-B14F-4D97-AF65-F5344CB8AC3E}">
        <p14:creationId xmlns:p14="http://schemas.microsoft.com/office/powerpoint/2010/main" val="1235494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BB693813-72A6-4EA6-96F2-F061FF2CFEFA}"/>
              </a:ext>
            </a:extLst>
          </p:cNvPr>
          <p:cNvSpPr/>
          <p:nvPr/>
        </p:nvSpPr>
        <p:spPr>
          <a:xfrm>
            <a:off x="397073" y="553260"/>
            <a:ext cx="8319031" cy="550666"/>
          </a:xfrm>
          <a:prstGeom prst="roundRect">
            <a:avLst>
              <a:gd name="adj" fmla="val 11119"/>
            </a:avLst>
          </a:prstGeom>
          <a:gradFill flip="none" rotWithShape="1">
            <a:gsLst>
              <a:gs pos="0">
                <a:schemeClr val="accent4">
                  <a:lumMod val="60000"/>
                  <a:lumOff val="40000"/>
                  <a:alpha val="5000"/>
                </a:schemeClr>
              </a:gs>
              <a:gs pos="91000">
                <a:schemeClr val="accent1">
                  <a:lumMod val="45000"/>
                  <a:lumOff val="55000"/>
                </a:schemeClr>
              </a:gs>
              <a:gs pos="83000">
                <a:schemeClr val="accent1">
                  <a:lumMod val="45000"/>
                  <a:lumOff val="55000"/>
                </a:schemeClr>
              </a:gs>
              <a:gs pos="100000">
                <a:schemeClr val="accent1">
                  <a:lumMod val="30000"/>
                  <a:lumOff val="7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08C52659-95B3-4955-8D6C-D9A2307DE00B}"/>
              </a:ext>
            </a:extLst>
          </p:cNvPr>
          <p:cNvCxnSpPr>
            <a:cxnSpLocks/>
          </p:cNvCxnSpPr>
          <p:nvPr/>
        </p:nvCxnSpPr>
        <p:spPr>
          <a:xfrm>
            <a:off x="140677" y="6383209"/>
            <a:ext cx="8572500" cy="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3E12B82-6FE1-45D9-ABE4-FBC91AAE3E8B}"/>
              </a:ext>
            </a:extLst>
          </p:cNvPr>
          <p:cNvCxnSpPr>
            <a:cxnSpLocks/>
          </p:cNvCxnSpPr>
          <p:nvPr/>
        </p:nvCxnSpPr>
        <p:spPr>
          <a:xfrm>
            <a:off x="140677" y="6509241"/>
            <a:ext cx="8584224" cy="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E0645DF-BADD-44A4-AB20-F8C66C67786C}"/>
              </a:ext>
            </a:extLst>
          </p:cNvPr>
          <p:cNvCxnSpPr>
            <a:cxnSpLocks/>
          </p:cNvCxnSpPr>
          <p:nvPr/>
        </p:nvCxnSpPr>
        <p:spPr>
          <a:xfrm>
            <a:off x="296008" y="550194"/>
            <a:ext cx="0" cy="6105583"/>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17C2CE42-0F22-426D-AAE7-14A5AA63A5F6}"/>
              </a:ext>
            </a:extLst>
          </p:cNvPr>
          <p:cNvSpPr txBox="1"/>
          <p:nvPr/>
        </p:nvSpPr>
        <p:spPr>
          <a:xfrm>
            <a:off x="430823" y="550194"/>
            <a:ext cx="8713177" cy="523220"/>
          </a:xfrm>
          <a:prstGeom prst="rect">
            <a:avLst/>
          </a:prstGeom>
          <a:noFill/>
        </p:spPr>
        <p:txBody>
          <a:bodyPr wrap="square" rtlCol="0">
            <a:spAutoFit/>
          </a:bodyPr>
          <a:lstStyle/>
          <a:p>
            <a:r>
              <a:rPr lang="en-US" sz="2800" b="1">
                <a:solidFill>
                  <a:schemeClr val="accent4">
                    <a:lumMod val="75000"/>
                  </a:schemeClr>
                </a:solidFill>
              </a:rPr>
              <a:t>Sanity check -- you not need Lightweight DITA if . . .</a:t>
            </a:r>
          </a:p>
        </p:txBody>
      </p:sp>
      <p:pic>
        <p:nvPicPr>
          <p:cNvPr id="7" name="Picture 6" descr="A picture containing office&#10;&#10;Description automatically generated">
            <a:extLst>
              <a:ext uri="{FF2B5EF4-FFF2-40B4-BE49-F238E27FC236}">
                <a16:creationId xmlns:a16="http://schemas.microsoft.com/office/drawing/2014/main" id="{8F4D11B8-830A-481E-80FF-D8888D3CBF3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82795" y="6181590"/>
            <a:ext cx="637440" cy="455990"/>
          </a:xfrm>
          <a:prstGeom prst="rect">
            <a:avLst/>
          </a:prstGeom>
        </p:spPr>
      </p:pic>
      <p:sp>
        <p:nvSpPr>
          <p:cNvPr id="6" name="TextBox 5">
            <a:extLst>
              <a:ext uri="{FF2B5EF4-FFF2-40B4-BE49-F238E27FC236}">
                <a16:creationId xmlns:a16="http://schemas.microsoft.com/office/drawing/2014/main" id="{5A6F7485-774F-4805-B563-D6A1BF262166}"/>
              </a:ext>
            </a:extLst>
          </p:cNvPr>
          <p:cNvSpPr txBox="1"/>
          <p:nvPr/>
        </p:nvSpPr>
        <p:spPr>
          <a:xfrm>
            <a:off x="7939448" y="6550268"/>
            <a:ext cx="896399" cy="246221"/>
          </a:xfrm>
          <a:prstGeom prst="rect">
            <a:avLst/>
          </a:prstGeom>
          <a:noFill/>
        </p:spPr>
        <p:txBody>
          <a:bodyPr wrap="none" rtlCol="0">
            <a:spAutoFit/>
          </a:bodyPr>
          <a:lstStyle/>
          <a:p>
            <a:r>
              <a:rPr lang="en-US" sz="1000">
                <a:solidFill>
                  <a:schemeClr val="accent4">
                    <a:lumMod val="75000"/>
                  </a:schemeClr>
                </a:solidFill>
              </a:rPr>
              <a:t>May 12, 2021</a:t>
            </a:r>
          </a:p>
        </p:txBody>
      </p:sp>
      <p:sp>
        <p:nvSpPr>
          <p:cNvPr id="16" name="TextBox 15">
            <a:extLst>
              <a:ext uri="{FF2B5EF4-FFF2-40B4-BE49-F238E27FC236}">
                <a16:creationId xmlns:a16="http://schemas.microsoft.com/office/drawing/2014/main" id="{C43208E0-F9AD-49B8-8CF8-FAA4FA787CFD}"/>
              </a:ext>
            </a:extLst>
          </p:cNvPr>
          <p:cNvSpPr txBox="1"/>
          <p:nvPr/>
        </p:nvSpPr>
        <p:spPr>
          <a:xfrm>
            <a:off x="4382381" y="6550284"/>
            <a:ext cx="527709" cy="246221"/>
          </a:xfrm>
          <a:prstGeom prst="rect">
            <a:avLst/>
          </a:prstGeom>
          <a:noFill/>
        </p:spPr>
        <p:txBody>
          <a:bodyPr wrap="none" rtlCol="0">
            <a:spAutoFit/>
          </a:bodyPr>
          <a:lstStyle/>
          <a:p>
            <a:r>
              <a:rPr lang="en-US" sz="1000">
                <a:solidFill>
                  <a:schemeClr val="accent4">
                    <a:lumMod val="75000"/>
                  </a:schemeClr>
                </a:solidFill>
              </a:rPr>
              <a:t>Slide </a:t>
            </a:r>
            <a:fld id="{CCB0F663-5780-4C89-8676-61EB74CDD9DA}" type="slidenum">
              <a:rPr lang="en-US" sz="1000" smtClean="0">
                <a:solidFill>
                  <a:schemeClr val="accent4">
                    <a:lumMod val="75000"/>
                  </a:schemeClr>
                </a:solidFill>
              </a:rPr>
              <a:t>3</a:t>
            </a:fld>
            <a:endParaRPr lang="en-US" sz="1000">
              <a:solidFill>
                <a:schemeClr val="accent4">
                  <a:lumMod val="75000"/>
                </a:schemeClr>
              </a:solidFill>
            </a:endParaRPr>
          </a:p>
        </p:txBody>
      </p:sp>
      <p:sp>
        <p:nvSpPr>
          <p:cNvPr id="2" name="TextBox 1">
            <a:extLst>
              <a:ext uri="{FF2B5EF4-FFF2-40B4-BE49-F238E27FC236}">
                <a16:creationId xmlns:a16="http://schemas.microsoft.com/office/drawing/2014/main" id="{DBD23E38-5658-4796-A16A-0A1866078EC8}"/>
              </a:ext>
            </a:extLst>
          </p:cNvPr>
          <p:cNvSpPr txBox="1"/>
          <p:nvPr/>
        </p:nvSpPr>
        <p:spPr>
          <a:xfrm>
            <a:off x="430823" y="1318849"/>
            <a:ext cx="8640314" cy="4801314"/>
          </a:xfrm>
          <a:prstGeom prst="rect">
            <a:avLst/>
          </a:prstGeom>
          <a:noFill/>
        </p:spPr>
        <p:txBody>
          <a:bodyPr wrap="none" rtlCol="0">
            <a:spAutoFit/>
          </a:bodyPr>
          <a:lstStyle/>
          <a:p>
            <a:r>
              <a:rPr lang="en-US" b="1"/>
              <a:t>Boss</a:t>
            </a:r>
            <a:r>
              <a:rPr lang="en-US"/>
              <a:t> – This quarter we can hire only two additional DITA IAs and one DITA PM. </a:t>
            </a:r>
            <a:br>
              <a:rPr lang="en-US"/>
            </a:br>
            <a:br>
              <a:rPr lang="en-US"/>
            </a:br>
            <a:r>
              <a:rPr lang="en-US" b="1"/>
              <a:t>Product Managers</a:t>
            </a:r>
            <a:r>
              <a:rPr lang="en-US"/>
              <a:t> – Sure, if you need to refactor your DITA markup for the next couple of </a:t>
            </a:r>
            <a:br>
              <a:rPr lang="en-US"/>
            </a:br>
            <a:r>
              <a:rPr lang="en-US"/>
              <a:t>months and we cannot ship any product, that’s OK. We trust you. </a:t>
            </a:r>
            <a:br>
              <a:rPr lang="en-US"/>
            </a:br>
            <a:endParaRPr lang="en-US"/>
          </a:p>
          <a:p>
            <a:r>
              <a:rPr lang="en-US" b="1"/>
              <a:t>UXD</a:t>
            </a:r>
            <a:r>
              <a:rPr lang="en-US"/>
              <a:t> – Focusing on customer experience is short-sighted. We need to convince our </a:t>
            </a:r>
            <a:br>
              <a:rPr lang="en-US"/>
            </a:br>
            <a:r>
              <a:rPr lang="en-US"/>
              <a:t>customers that XML validity is more important in the long run. </a:t>
            </a:r>
            <a:br>
              <a:rPr lang="en-US"/>
            </a:br>
            <a:endParaRPr lang="en-US"/>
          </a:p>
          <a:p>
            <a:r>
              <a:rPr lang="en-US" b="1"/>
              <a:t>DevOPS</a:t>
            </a:r>
            <a:r>
              <a:rPr lang="en-US"/>
              <a:t> – We have set a date for all our Confluence administrators to get DITA training.</a:t>
            </a:r>
          </a:p>
          <a:p>
            <a:endParaRPr lang="en-US"/>
          </a:p>
          <a:p>
            <a:r>
              <a:rPr lang="en-US" b="1"/>
              <a:t>Finance</a:t>
            </a:r>
            <a:r>
              <a:rPr lang="en-US"/>
              <a:t> – Let’s see if we can get a discount for signing that 20-year DITA CCMS contract. </a:t>
            </a:r>
          </a:p>
          <a:p>
            <a:endParaRPr lang="en-US"/>
          </a:p>
          <a:p>
            <a:r>
              <a:rPr lang="en-US" b="1"/>
              <a:t>Division VP</a:t>
            </a:r>
            <a:r>
              <a:rPr lang="en-US"/>
              <a:t> – Sorry, I could not get you more than 30 minutes at the beginning of our</a:t>
            </a:r>
            <a:br>
              <a:rPr lang="en-US"/>
            </a:br>
            <a:r>
              <a:rPr lang="en-US"/>
              <a:t>next all-hands meeting to talk about your DITA reuse strategy. </a:t>
            </a:r>
            <a:br>
              <a:rPr lang="en-US"/>
            </a:br>
            <a:endParaRPr lang="en-US"/>
          </a:p>
          <a:p>
            <a:r>
              <a:rPr lang="en-US" b="1"/>
              <a:t>Marketing SVP</a:t>
            </a:r>
            <a:r>
              <a:rPr lang="en-US"/>
              <a:t> – Our webCMS hosts 99% of our product collateral, but we can certainly </a:t>
            </a:r>
            <a:br>
              <a:rPr lang="en-US"/>
            </a:br>
            <a:r>
              <a:rPr lang="en-US"/>
              <a:t>move it all into DITA if you think that that is the right thing.</a:t>
            </a:r>
          </a:p>
        </p:txBody>
      </p:sp>
    </p:spTree>
    <p:extLst>
      <p:ext uri="{BB962C8B-B14F-4D97-AF65-F5344CB8AC3E}">
        <p14:creationId xmlns:p14="http://schemas.microsoft.com/office/powerpoint/2010/main" val="4228290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BB693813-72A6-4EA6-96F2-F061FF2CFEFA}"/>
              </a:ext>
            </a:extLst>
          </p:cNvPr>
          <p:cNvSpPr/>
          <p:nvPr/>
        </p:nvSpPr>
        <p:spPr>
          <a:xfrm>
            <a:off x="397073" y="553260"/>
            <a:ext cx="8319031" cy="550666"/>
          </a:xfrm>
          <a:prstGeom prst="roundRect">
            <a:avLst>
              <a:gd name="adj" fmla="val 11119"/>
            </a:avLst>
          </a:prstGeom>
          <a:gradFill flip="none" rotWithShape="1">
            <a:gsLst>
              <a:gs pos="0">
                <a:schemeClr val="accent4">
                  <a:lumMod val="60000"/>
                  <a:lumOff val="40000"/>
                  <a:alpha val="5000"/>
                </a:schemeClr>
              </a:gs>
              <a:gs pos="91000">
                <a:schemeClr val="accent1">
                  <a:lumMod val="45000"/>
                  <a:lumOff val="55000"/>
                </a:schemeClr>
              </a:gs>
              <a:gs pos="83000">
                <a:schemeClr val="accent1">
                  <a:lumMod val="45000"/>
                  <a:lumOff val="55000"/>
                </a:schemeClr>
              </a:gs>
              <a:gs pos="100000">
                <a:schemeClr val="accent1">
                  <a:lumMod val="30000"/>
                  <a:lumOff val="7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08C52659-95B3-4955-8D6C-D9A2307DE00B}"/>
              </a:ext>
            </a:extLst>
          </p:cNvPr>
          <p:cNvCxnSpPr>
            <a:cxnSpLocks/>
          </p:cNvCxnSpPr>
          <p:nvPr/>
        </p:nvCxnSpPr>
        <p:spPr>
          <a:xfrm>
            <a:off x="140677" y="6383209"/>
            <a:ext cx="8572500" cy="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3E12B82-6FE1-45D9-ABE4-FBC91AAE3E8B}"/>
              </a:ext>
            </a:extLst>
          </p:cNvPr>
          <p:cNvCxnSpPr>
            <a:cxnSpLocks/>
          </p:cNvCxnSpPr>
          <p:nvPr/>
        </p:nvCxnSpPr>
        <p:spPr>
          <a:xfrm>
            <a:off x="140677" y="6509241"/>
            <a:ext cx="8584224" cy="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E0645DF-BADD-44A4-AB20-F8C66C67786C}"/>
              </a:ext>
            </a:extLst>
          </p:cNvPr>
          <p:cNvCxnSpPr>
            <a:cxnSpLocks/>
          </p:cNvCxnSpPr>
          <p:nvPr/>
        </p:nvCxnSpPr>
        <p:spPr>
          <a:xfrm>
            <a:off x="296008" y="550194"/>
            <a:ext cx="0" cy="6105583"/>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17C2CE42-0F22-426D-AAE7-14A5AA63A5F6}"/>
              </a:ext>
            </a:extLst>
          </p:cNvPr>
          <p:cNvSpPr txBox="1"/>
          <p:nvPr/>
        </p:nvSpPr>
        <p:spPr>
          <a:xfrm>
            <a:off x="430823" y="550194"/>
            <a:ext cx="8491235" cy="523220"/>
          </a:xfrm>
          <a:prstGeom prst="rect">
            <a:avLst/>
          </a:prstGeom>
          <a:noFill/>
        </p:spPr>
        <p:txBody>
          <a:bodyPr wrap="square" rtlCol="0">
            <a:spAutoFit/>
          </a:bodyPr>
          <a:lstStyle/>
          <a:p>
            <a:r>
              <a:rPr lang="en-US" sz="2800" b="1">
                <a:solidFill>
                  <a:schemeClr val="accent4">
                    <a:lumMod val="75000"/>
                  </a:schemeClr>
                </a:solidFill>
              </a:rPr>
              <a:t>Sanity check – you may need Lightweight DITA if . . .</a:t>
            </a:r>
          </a:p>
        </p:txBody>
      </p:sp>
      <p:pic>
        <p:nvPicPr>
          <p:cNvPr id="7" name="Picture 6" descr="A picture containing office&#10;&#10;Description automatically generated">
            <a:extLst>
              <a:ext uri="{FF2B5EF4-FFF2-40B4-BE49-F238E27FC236}">
                <a16:creationId xmlns:a16="http://schemas.microsoft.com/office/drawing/2014/main" id="{8F4D11B8-830A-481E-80FF-D8888D3CBF3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82795" y="6181590"/>
            <a:ext cx="637440" cy="455990"/>
          </a:xfrm>
          <a:prstGeom prst="rect">
            <a:avLst/>
          </a:prstGeom>
        </p:spPr>
      </p:pic>
      <p:sp>
        <p:nvSpPr>
          <p:cNvPr id="6" name="TextBox 5">
            <a:extLst>
              <a:ext uri="{FF2B5EF4-FFF2-40B4-BE49-F238E27FC236}">
                <a16:creationId xmlns:a16="http://schemas.microsoft.com/office/drawing/2014/main" id="{5A6F7485-774F-4805-B563-D6A1BF262166}"/>
              </a:ext>
            </a:extLst>
          </p:cNvPr>
          <p:cNvSpPr txBox="1"/>
          <p:nvPr/>
        </p:nvSpPr>
        <p:spPr>
          <a:xfrm>
            <a:off x="7939448" y="6550268"/>
            <a:ext cx="896399" cy="246221"/>
          </a:xfrm>
          <a:prstGeom prst="rect">
            <a:avLst/>
          </a:prstGeom>
          <a:noFill/>
        </p:spPr>
        <p:txBody>
          <a:bodyPr wrap="none" rtlCol="0">
            <a:spAutoFit/>
          </a:bodyPr>
          <a:lstStyle/>
          <a:p>
            <a:r>
              <a:rPr lang="en-US" sz="1000">
                <a:solidFill>
                  <a:schemeClr val="accent4">
                    <a:lumMod val="75000"/>
                  </a:schemeClr>
                </a:solidFill>
              </a:rPr>
              <a:t>May 12, 2021</a:t>
            </a:r>
          </a:p>
        </p:txBody>
      </p:sp>
      <p:sp>
        <p:nvSpPr>
          <p:cNvPr id="16" name="TextBox 15">
            <a:extLst>
              <a:ext uri="{FF2B5EF4-FFF2-40B4-BE49-F238E27FC236}">
                <a16:creationId xmlns:a16="http://schemas.microsoft.com/office/drawing/2014/main" id="{C43208E0-F9AD-49B8-8CF8-FAA4FA787CFD}"/>
              </a:ext>
            </a:extLst>
          </p:cNvPr>
          <p:cNvSpPr txBox="1"/>
          <p:nvPr/>
        </p:nvSpPr>
        <p:spPr>
          <a:xfrm>
            <a:off x="4382381" y="6550284"/>
            <a:ext cx="527709" cy="246221"/>
          </a:xfrm>
          <a:prstGeom prst="rect">
            <a:avLst/>
          </a:prstGeom>
          <a:noFill/>
        </p:spPr>
        <p:txBody>
          <a:bodyPr wrap="none" rtlCol="0">
            <a:spAutoFit/>
          </a:bodyPr>
          <a:lstStyle/>
          <a:p>
            <a:r>
              <a:rPr lang="en-US" sz="1000">
                <a:solidFill>
                  <a:schemeClr val="accent4">
                    <a:lumMod val="75000"/>
                  </a:schemeClr>
                </a:solidFill>
              </a:rPr>
              <a:t>Slide </a:t>
            </a:r>
            <a:fld id="{CCB0F663-5780-4C89-8676-61EB74CDD9DA}" type="slidenum">
              <a:rPr lang="en-US" sz="1000" smtClean="0">
                <a:solidFill>
                  <a:schemeClr val="accent4">
                    <a:lumMod val="75000"/>
                  </a:schemeClr>
                </a:solidFill>
              </a:rPr>
              <a:t>4</a:t>
            </a:fld>
            <a:endParaRPr lang="en-US" sz="1000">
              <a:solidFill>
                <a:schemeClr val="accent4">
                  <a:lumMod val="75000"/>
                </a:schemeClr>
              </a:solidFill>
            </a:endParaRPr>
          </a:p>
        </p:txBody>
      </p:sp>
      <p:sp>
        <p:nvSpPr>
          <p:cNvPr id="2" name="TextBox 1">
            <a:extLst>
              <a:ext uri="{FF2B5EF4-FFF2-40B4-BE49-F238E27FC236}">
                <a16:creationId xmlns:a16="http://schemas.microsoft.com/office/drawing/2014/main" id="{DBD23E38-5658-4796-A16A-0A1866078EC8}"/>
              </a:ext>
            </a:extLst>
          </p:cNvPr>
          <p:cNvSpPr txBox="1"/>
          <p:nvPr/>
        </p:nvSpPr>
        <p:spPr>
          <a:xfrm>
            <a:off x="430823" y="1318849"/>
            <a:ext cx="8970661" cy="5078313"/>
          </a:xfrm>
          <a:prstGeom prst="rect">
            <a:avLst/>
          </a:prstGeom>
          <a:noFill/>
        </p:spPr>
        <p:txBody>
          <a:bodyPr wrap="none" rtlCol="0">
            <a:spAutoFit/>
          </a:bodyPr>
          <a:lstStyle/>
          <a:p>
            <a:r>
              <a:rPr lang="en-US" b="1" dirty="0"/>
              <a:t>Support</a:t>
            </a:r>
            <a:r>
              <a:rPr lang="en-US" dirty="0"/>
              <a:t> – To reduce customer calls, we want you to cross-publish and curate 200 of our</a:t>
            </a:r>
            <a:br>
              <a:rPr lang="en-US" dirty="0"/>
            </a:br>
            <a:r>
              <a:rPr lang="en-US" dirty="0"/>
              <a:t>KB articles to your documentation portal. </a:t>
            </a:r>
            <a:br>
              <a:rPr lang="en-US" dirty="0"/>
            </a:br>
            <a:endParaRPr lang="en-US" dirty="0"/>
          </a:p>
          <a:p>
            <a:r>
              <a:rPr lang="en-US" b="1" dirty="0"/>
              <a:t>Software VP</a:t>
            </a:r>
            <a:r>
              <a:rPr lang="en-US" dirty="0"/>
              <a:t> – I do not have engineering bandwidth to continue publishing our </a:t>
            </a:r>
            <a:r>
              <a:rPr lang="en-US" dirty="0" err="1"/>
              <a:t>SwaggerUI</a:t>
            </a:r>
            <a:r>
              <a:rPr lang="en-US" dirty="0"/>
              <a:t> </a:t>
            </a:r>
            <a:br>
              <a:rPr lang="en-US" dirty="0"/>
            </a:br>
            <a:r>
              <a:rPr lang="en-US" dirty="0"/>
              <a:t>APIs independently. We want to hand off the raw Swagger Markdown files to you.</a:t>
            </a:r>
          </a:p>
          <a:p>
            <a:endParaRPr lang="en-US" dirty="0"/>
          </a:p>
          <a:p>
            <a:r>
              <a:rPr lang="en-US" b="1" dirty="0"/>
              <a:t>Outbound Marketing</a:t>
            </a:r>
            <a:r>
              <a:rPr lang="en-US" dirty="0"/>
              <a:t> – We want our GitHub community to review and update your </a:t>
            </a:r>
            <a:br>
              <a:rPr lang="en-US" dirty="0"/>
            </a:br>
            <a:r>
              <a:rPr lang="en-US" dirty="0"/>
              <a:t>developer tutorials in Markdown. You then should publish the updated content through</a:t>
            </a:r>
            <a:br>
              <a:rPr lang="en-US" dirty="0"/>
            </a:br>
            <a:r>
              <a:rPr lang="en-US" dirty="0"/>
              <a:t>your documentation portal. </a:t>
            </a:r>
            <a:br>
              <a:rPr lang="en-US" dirty="0"/>
            </a:br>
            <a:endParaRPr lang="en-US" dirty="0"/>
          </a:p>
          <a:p>
            <a:r>
              <a:rPr lang="en-US" b="1" dirty="0" err="1"/>
              <a:t>DevOPS</a:t>
            </a:r>
            <a:r>
              <a:rPr lang="en-US" b="1" dirty="0"/>
              <a:t> Management</a:t>
            </a:r>
            <a:r>
              <a:rPr lang="en-US" dirty="0"/>
              <a:t> – Why are we paying for a CCMS when we can use </a:t>
            </a:r>
            <a:r>
              <a:rPr lang="en-US" dirty="0" err="1"/>
              <a:t>BitBucket</a:t>
            </a:r>
            <a:r>
              <a:rPr lang="en-US" dirty="0"/>
              <a:t> for free?</a:t>
            </a:r>
          </a:p>
          <a:p>
            <a:endParaRPr lang="en-US" dirty="0"/>
          </a:p>
          <a:p>
            <a:r>
              <a:rPr lang="en-US" b="1" dirty="0"/>
              <a:t>UXD</a:t>
            </a:r>
            <a:r>
              <a:rPr lang="en-US" dirty="0"/>
              <a:t> – We want our product Console to integrate some of your customer content as</a:t>
            </a:r>
            <a:br>
              <a:rPr lang="en-US" dirty="0"/>
            </a:br>
            <a:r>
              <a:rPr lang="en-US" dirty="0"/>
              <a:t>HTML5 customer journey panels. </a:t>
            </a:r>
            <a:br>
              <a:rPr lang="en-US" dirty="0"/>
            </a:br>
            <a:br>
              <a:rPr lang="en-US" dirty="0"/>
            </a:br>
            <a:r>
              <a:rPr lang="en-US" b="1" dirty="0"/>
              <a:t>Boss</a:t>
            </a:r>
            <a:r>
              <a:rPr lang="en-US" dirty="0"/>
              <a:t> – We do not have enough writers. Engineers will draft feature docs in Markdown. </a:t>
            </a:r>
            <a:br>
              <a:rPr lang="en-US" dirty="0"/>
            </a:br>
            <a:br>
              <a:rPr lang="en-US" dirty="0"/>
            </a:br>
            <a:r>
              <a:rPr lang="en-US" b="1" dirty="0"/>
              <a:t>HR</a:t>
            </a:r>
            <a:r>
              <a:rPr lang="en-US" dirty="0"/>
              <a:t> – For every experienced DITA writer, I can get three 20-somethings who know HTML5.</a:t>
            </a:r>
          </a:p>
        </p:txBody>
      </p:sp>
    </p:spTree>
    <p:extLst>
      <p:ext uri="{BB962C8B-B14F-4D97-AF65-F5344CB8AC3E}">
        <p14:creationId xmlns:p14="http://schemas.microsoft.com/office/powerpoint/2010/main" val="1983648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BB693813-72A6-4EA6-96F2-F061FF2CFEFA}"/>
              </a:ext>
            </a:extLst>
          </p:cNvPr>
          <p:cNvSpPr/>
          <p:nvPr/>
        </p:nvSpPr>
        <p:spPr>
          <a:xfrm>
            <a:off x="397073" y="553260"/>
            <a:ext cx="8319031" cy="550666"/>
          </a:xfrm>
          <a:prstGeom prst="roundRect">
            <a:avLst>
              <a:gd name="adj" fmla="val 11119"/>
            </a:avLst>
          </a:prstGeom>
          <a:gradFill flip="none" rotWithShape="1">
            <a:gsLst>
              <a:gs pos="0">
                <a:schemeClr val="accent4">
                  <a:lumMod val="60000"/>
                  <a:lumOff val="40000"/>
                  <a:alpha val="5000"/>
                </a:schemeClr>
              </a:gs>
              <a:gs pos="91000">
                <a:schemeClr val="accent1">
                  <a:lumMod val="45000"/>
                  <a:lumOff val="55000"/>
                </a:schemeClr>
              </a:gs>
              <a:gs pos="83000">
                <a:schemeClr val="accent1">
                  <a:lumMod val="45000"/>
                  <a:lumOff val="55000"/>
                </a:schemeClr>
              </a:gs>
              <a:gs pos="100000">
                <a:schemeClr val="accent1">
                  <a:lumMod val="30000"/>
                  <a:lumOff val="7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08C52659-95B3-4955-8D6C-D9A2307DE00B}"/>
              </a:ext>
            </a:extLst>
          </p:cNvPr>
          <p:cNvCxnSpPr>
            <a:cxnSpLocks/>
          </p:cNvCxnSpPr>
          <p:nvPr/>
        </p:nvCxnSpPr>
        <p:spPr>
          <a:xfrm>
            <a:off x="140677" y="6383209"/>
            <a:ext cx="8572500" cy="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3E12B82-6FE1-45D9-ABE4-FBC91AAE3E8B}"/>
              </a:ext>
            </a:extLst>
          </p:cNvPr>
          <p:cNvCxnSpPr>
            <a:cxnSpLocks/>
          </p:cNvCxnSpPr>
          <p:nvPr/>
        </p:nvCxnSpPr>
        <p:spPr>
          <a:xfrm>
            <a:off x="140677" y="6509241"/>
            <a:ext cx="8584224" cy="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E0645DF-BADD-44A4-AB20-F8C66C67786C}"/>
              </a:ext>
            </a:extLst>
          </p:cNvPr>
          <p:cNvCxnSpPr>
            <a:cxnSpLocks/>
          </p:cNvCxnSpPr>
          <p:nvPr/>
        </p:nvCxnSpPr>
        <p:spPr>
          <a:xfrm>
            <a:off x="296008" y="550194"/>
            <a:ext cx="0" cy="6105583"/>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17C2CE42-0F22-426D-AAE7-14A5AA63A5F6}"/>
              </a:ext>
            </a:extLst>
          </p:cNvPr>
          <p:cNvSpPr txBox="1"/>
          <p:nvPr/>
        </p:nvSpPr>
        <p:spPr>
          <a:xfrm>
            <a:off x="430823" y="550194"/>
            <a:ext cx="8282347" cy="523220"/>
          </a:xfrm>
          <a:prstGeom prst="rect">
            <a:avLst/>
          </a:prstGeom>
          <a:noFill/>
        </p:spPr>
        <p:txBody>
          <a:bodyPr wrap="square" rtlCol="0">
            <a:spAutoFit/>
          </a:bodyPr>
          <a:lstStyle/>
          <a:p>
            <a:r>
              <a:rPr lang="en-US" sz="2800" b="1" dirty="0">
                <a:solidFill>
                  <a:schemeClr val="accent4">
                    <a:lumMod val="75000"/>
                  </a:schemeClr>
                </a:solidFill>
              </a:rPr>
              <a:t>Sanity check -- </a:t>
            </a:r>
          </a:p>
        </p:txBody>
      </p:sp>
      <p:pic>
        <p:nvPicPr>
          <p:cNvPr id="7" name="Picture 6" descr="A picture containing office&#10;&#10;Description automatically generated">
            <a:extLst>
              <a:ext uri="{FF2B5EF4-FFF2-40B4-BE49-F238E27FC236}">
                <a16:creationId xmlns:a16="http://schemas.microsoft.com/office/drawing/2014/main" id="{8F4D11B8-830A-481E-80FF-D8888D3CBF3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82795" y="6181590"/>
            <a:ext cx="637440" cy="455990"/>
          </a:xfrm>
          <a:prstGeom prst="rect">
            <a:avLst/>
          </a:prstGeom>
        </p:spPr>
      </p:pic>
      <p:sp>
        <p:nvSpPr>
          <p:cNvPr id="6" name="TextBox 5">
            <a:extLst>
              <a:ext uri="{FF2B5EF4-FFF2-40B4-BE49-F238E27FC236}">
                <a16:creationId xmlns:a16="http://schemas.microsoft.com/office/drawing/2014/main" id="{5A6F7485-774F-4805-B563-D6A1BF262166}"/>
              </a:ext>
            </a:extLst>
          </p:cNvPr>
          <p:cNvSpPr txBox="1"/>
          <p:nvPr/>
        </p:nvSpPr>
        <p:spPr>
          <a:xfrm>
            <a:off x="7939448" y="6550268"/>
            <a:ext cx="896399" cy="246221"/>
          </a:xfrm>
          <a:prstGeom prst="rect">
            <a:avLst/>
          </a:prstGeom>
          <a:noFill/>
        </p:spPr>
        <p:txBody>
          <a:bodyPr wrap="none" rtlCol="0">
            <a:spAutoFit/>
          </a:bodyPr>
          <a:lstStyle/>
          <a:p>
            <a:r>
              <a:rPr lang="en-US" sz="1000">
                <a:solidFill>
                  <a:schemeClr val="accent4">
                    <a:lumMod val="75000"/>
                  </a:schemeClr>
                </a:solidFill>
              </a:rPr>
              <a:t>May 12, 2021</a:t>
            </a:r>
          </a:p>
        </p:txBody>
      </p:sp>
      <p:sp>
        <p:nvSpPr>
          <p:cNvPr id="16" name="TextBox 15">
            <a:extLst>
              <a:ext uri="{FF2B5EF4-FFF2-40B4-BE49-F238E27FC236}">
                <a16:creationId xmlns:a16="http://schemas.microsoft.com/office/drawing/2014/main" id="{C43208E0-F9AD-49B8-8CF8-FAA4FA787CFD}"/>
              </a:ext>
            </a:extLst>
          </p:cNvPr>
          <p:cNvSpPr txBox="1"/>
          <p:nvPr/>
        </p:nvSpPr>
        <p:spPr>
          <a:xfrm>
            <a:off x="4382381" y="6550284"/>
            <a:ext cx="527709" cy="246221"/>
          </a:xfrm>
          <a:prstGeom prst="rect">
            <a:avLst/>
          </a:prstGeom>
          <a:noFill/>
        </p:spPr>
        <p:txBody>
          <a:bodyPr wrap="none" rtlCol="0">
            <a:spAutoFit/>
          </a:bodyPr>
          <a:lstStyle/>
          <a:p>
            <a:r>
              <a:rPr lang="en-US" sz="1000">
                <a:solidFill>
                  <a:schemeClr val="accent4">
                    <a:lumMod val="75000"/>
                  </a:schemeClr>
                </a:solidFill>
              </a:rPr>
              <a:t>Slide </a:t>
            </a:r>
            <a:fld id="{CCB0F663-5780-4C89-8676-61EB74CDD9DA}" type="slidenum">
              <a:rPr lang="en-US" sz="1000" smtClean="0">
                <a:solidFill>
                  <a:schemeClr val="accent4">
                    <a:lumMod val="75000"/>
                  </a:schemeClr>
                </a:solidFill>
              </a:rPr>
              <a:t>5</a:t>
            </a:fld>
            <a:endParaRPr lang="en-US" sz="1000">
              <a:solidFill>
                <a:schemeClr val="accent4">
                  <a:lumMod val="75000"/>
                </a:schemeClr>
              </a:solidFill>
            </a:endParaRPr>
          </a:p>
        </p:txBody>
      </p:sp>
      <p:pic>
        <p:nvPicPr>
          <p:cNvPr id="4" name="Picture 3">
            <a:extLst>
              <a:ext uri="{FF2B5EF4-FFF2-40B4-BE49-F238E27FC236}">
                <a16:creationId xmlns:a16="http://schemas.microsoft.com/office/drawing/2014/main" id="{D1C5DEF6-DF23-4C4D-BBD3-6082E1954058}"/>
              </a:ext>
            </a:extLst>
          </p:cNvPr>
          <p:cNvPicPr>
            <a:picLocks noChangeAspect="1"/>
          </p:cNvPicPr>
          <p:nvPr/>
        </p:nvPicPr>
        <p:blipFill>
          <a:blip r:embed="rId3"/>
          <a:stretch>
            <a:fillRect/>
          </a:stretch>
        </p:blipFill>
        <p:spPr>
          <a:xfrm>
            <a:off x="5414006" y="1249439"/>
            <a:ext cx="3421841" cy="2337822"/>
          </a:xfrm>
          <a:prstGeom prst="rect">
            <a:avLst/>
          </a:prstGeom>
        </p:spPr>
      </p:pic>
      <p:pic>
        <p:nvPicPr>
          <p:cNvPr id="10" name="Picture 9">
            <a:extLst>
              <a:ext uri="{FF2B5EF4-FFF2-40B4-BE49-F238E27FC236}">
                <a16:creationId xmlns:a16="http://schemas.microsoft.com/office/drawing/2014/main" id="{45870B1C-6B1B-4E13-838C-027365D69682}"/>
              </a:ext>
            </a:extLst>
          </p:cNvPr>
          <p:cNvPicPr>
            <a:picLocks noChangeAspect="1"/>
          </p:cNvPicPr>
          <p:nvPr/>
        </p:nvPicPr>
        <p:blipFill>
          <a:blip r:embed="rId4"/>
          <a:stretch>
            <a:fillRect/>
          </a:stretch>
        </p:blipFill>
        <p:spPr>
          <a:xfrm>
            <a:off x="5339202" y="3713292"/>
            <a:ext cx="3571447" cy="2336321"/>
          </a:xfrm>
          <a:prstGeom prst="rect">
            <a:avLst/>
          </a:prstGeom>
        </p:spPr>
      </p:pic>
      <p:sp>
        <p:nvSpPr>
          <p:cNvPr id="14" name="TextBox 13">
            <a:extLst>
              <a:ext uri="{FF2B5EF4-FFF2-40B4-BE49-F238E27FC236}">
                <a16:creationId xmlns:a16="http://schemas.microsoft.com/office/drawing/2014/main" id="{3FBBD5E1-D219-DC43-9606-A37BFE551BB6}"/>
              </a:ext>
            </a:extLst>
          </p:cNvPr>
          <p:cNvSpPr txBox="1"/>
          <p:nvPr/>
        </p:nvSpPr>
        <p:spPr>
          <a:xfrm>
            <a:off x="1065633" y="1241603"/>
            <a:ext cx="4189848" cy="1200329"/>
          </a:xfrm>
          <a:prstGeom prst="rect">
            <a:avLst/>
          </a:prstGeom>
          <a:noFill/>
        </p:spPr>
        <p:txBody>
          <a:bodyPr wrap="square" rtlCol="0">
            <a:spAutoFit/>
          </a:bodyPr>
          <a:lstStyle/>
          <a:p>
            <a:r>
              <a:rPr lang="en-US" sz="2400" b="1" dirty="0"/>
              <a:t>If your DITA implementation feels like a sunny day in Smurf Village . . . </a:t>
            </a:r>
            <a:endParaRPr lang="en-US" sz="1400" dirty="0"/>
          </a:p>
        </p:txBody>
      </p:sp>
      <p:sp>
        <p:nvSpPr>
          <p:cNvPr id="18" name="TextBox 17">
            <a:extLst>
              <a:ext uri="{FF2B5EF4-FFF2-40B4-BE49-F238E27FC236}">
                <a16:creationId xmlns:a16="http://schemas.microsoft.com/office/drawing/2014/main" id="{8C568740-C0BD-2341-BE22-3C5982B1BF6A}"/>
              </a:ext>
            </a:extLst>
          </p:cNvPr>
          <p:cNvSpPr txBox="1"/>
          <p:nvPr/>
        </p:nvSpPr>
        <p:spPr>
          <a:xfrm>
            <a:off x="1065633" y="3717358"/>
            <a:ext cx="4189848" cy="1200329"/>
          </a:xfrm>
          <a:prstGeom prst="rect">
            <a:avLst/>
          </a:prstGeom>
          <a:noFill/>
        </p:spPr>
        <p:txBody>
          <a:bodyPr wrap="square" rtlCol="0">
            <a:spAutoFit/>
          </a:bodyPr>
          <a:lstStyle/>
          <a:p>
            <a:r>
              <a:rPr lang="en-US" sz="2400" b="1" dirty="0"/>
              <a:t>If your DITA implementation feels like the opening act for  Thunderdome . . . </a:t>
            </a:r>
            <a:endParaRPr lang="en-US" sz="1400" dirty="0"/>
          </a:p>
        </p:txBody>
      </p:sp>
      <p:pic>
        <p:nvPicPr>
          <p:cNvPr id="3" name="Picture 2">
            <a:extLst>
              <a:ext uri="{FF2B5EF4-FFF2-40B4-BE49-F238E27FC236}">
                <a16:creationId xmlns:a16="http://schemas.microsoft.com/office/drawing/2014/main" id="{049B653F-5C46-4464-B7D2-82386A52EC87}"/>
              </a:ext>
            </a:extLst>
          </p:cNvPr>
          <p:cNvPicPr>
            <a:picLocks noChangeAspect="1"/>
          </p:cNvPicPr>
          <p:nvPr/>
        </p:nvPicPr>
        <p:blipFill>
          <a:blip r:embed="rId5"/>
          <a:stretch>
            <a:fillRect/>
          </a:stretch>
        </p:blipFill>
        <p:spPr>
          <a:xfrm>
            <a:off x="3273348" y="2129833"/>
            <a:ext cx="913294" cy="1204652"/>
          </a:xfrm>
          <a:prstGeom prst="rect">
            <a:avLst/>
          </a:prstGeom>
        </p:spPr>
      </p:pic>
      <p:pic>
        <p:nvPicPr>
          <p:cNvPr id="19" name="Picture 18">
            <a:extLst>
              <a:ext uri="{FF2B5EF4-FFF2-40B4-BE49-F238E27FC236}">
                <a16:creationId xmlns:a16="http://schemas.microsoft.com/office/drawing/2014/main" id="{5D60F200-421C-4E8A-A859-77D9F06455B4}"/>
              </a:ext>
            </a:extLst>
          </p:cNvPr>
          <p:cNvPicPr>
            <a:picLocks noChangeAspect="1"/>
          </p:cNvPicPr>
          <p:nvPr/>
        </p:nvPicPr>
        <p:blipFill>
          <a:blip r:embed="rId5"/>
          <a:stretch>
            <a:fillRect/>
          </a:stretch>
        </p:blipFill>
        <p:spPr>
          <a:xfrm>
            <a:off x="3804799" y="4692322"/>
            <a:ext cx="913294" cy="1204652"/>
          </a:xfrm>
          <a:prstGeom prst="rect">
            <a:avLst/>
          </a:prstGeom>
        </p:spPr>
      </p:pic>
      <p:cxnSp>
        <p:nvCxnSpPr>
          <p:cNvPr id="13" name="Straight Connector 12">
            <a:extLst>
              <a:ext uri="{FF2B5EF4-FFF2-40B4-BE49-F238E27FC236}">
                <a16:creationId xmlns:a16="http://schemas.microsoft.com/office/drawing/2014/main" id="{28A315A2-2C6D-411F-B2C9-0B670EAA1736}"/>
              </a:ext>
            </a:extLst>
          </p:cNvPr>
          <p:cNvCxnSpPr/>
          <p:nvPr/>
        </p:nvCxnSpPr>
        <p:spPr>
          <a:xfrm flipV="1">
            <a:off x="3033343" y="2039813"/>
            <a:ext cx="1356216" cy="135621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2177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BB693813-72A6-4EA6-96F2-F061FF2CFEFA}"/>
              </a:ext>
            </a:extLst>
          </p:cNvPr>
          <p:cNvSpPr/>
          <p:nvPr/>
        </p:nvSpPr>
        <p:spPr>
          <a:xfrm>
            <a:off x="397073" y="553260"/>
            <a:ext cx="8319031" cy="550666"/>
          </a:xfrm>
          <a:prstGeom prst="roundRect">
            <a:avLst>
              <a:gd name="adj" fmla="val 11119"/>
            </a:avLst>
          </a:prstGeom>
          <a:gradFill flip="none" rotWithShape="1">
            <a:gsLst>
              <a:gs pos="0">
                <a:schemeClr val="accent4">
                  <a:lumMod val="60000"/>
                  <a:lumOff val="40000"/>
                  <a:alpha val="5000"/>
                </a:schemeClr>
              </a:gs>
              <a:gs pos="91000">
                <a:schemeClr val="accent1">
                  <a:lumMod val="45000"/>
                  <a:lumOff val="55000"/>
                </a:schemeClr>
              </a:gs>
              <a:gs pos="83000">
                <a:schemeClr val="accent1">
                  <a:lumMod val="45000"/>
                  <a:lumOff val="55000"/>
                </a:schemeClr>
              </a:gs>
              <a:gs pos="100000">
                <a:schemeClr val="accent1">
                  <a:lumMod val="30000"/>
                  <a:lumOff val="7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08C52659-95B3-4955-8D6C-D9A2307DE00B}"/>
              </a:ext>
            </a:extLst>
          </p:cNvPr>
          <p:cNvCxnSpPr>
            <a:cxnSpLocks/>
          </p:cNvCxnSpPr>
          <p:nvPr/>
        </p:nvCxnSpPr>
        <p:spPr>
          <a:xfrm>
            <a:off x="140677" y="6383209"/>
            <a:ext cx="8572500" cy="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3E12B82-6FE1-45D9-ABE4-FBC91AAE3E8B}"/>
              </a:ext>
            </a:extLst>
          </p:cNvPr>
          <p:cNvCxnSpPr>
            <a:cxnSpLocks/>
          </p:cNvCxnSpPr>
          <p:nvPr/>
        </p:nvCxnSpPr>
        <p:spPr>
          <a:xfrm>
            <a:off x="140677" y="6509241"/>
            <a:ext cx="8584224" cy="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E0645DF-BADD-44A4-AB20-F8C66C67786C}"/>
              </a:ext>
            </a:extLst>
          </p:cNvPr>
          <p:cNvCxnSpPr>
            <a:cxnSpLocks/>
          </p:cNvCxnSpPr>
          <p:nvPr/>
        </p:nvCxnSpPr>
        <p:spPr>
          <a:xfrm>
            <a:off x="296008" y="550194"/>
            <a:ext cx="0" cy="6105583"/>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17C2CE42-0F22-426D-AAE7-14A5AA63A5F6}"/>
              </a:ext>
            </a:extLst>
          </p:cNvPr>
          <p:cNvSpPr txBox="1"/>
          <p:nvPr/>
        </p:nvSpPr>
        <p:spPr>
          <a:xfrm>
            <a:off x="430823" y="550194"/>
            <a:ext cx="5679831" cy="523220"/>
          </a:xfrm>
          <a:prstGeom prst="rect">
            <a:avLst/>
          </a:prstGeom>
          <a:noFill/>
        </p:spPr>
        <p:txBody>
          <a:bodyPr wrap="square" rtlCol="0">
            <a:spAutoFit/>
          </a:bodyPr>
          <a:lstStyle/>
          <a:p>
            <a:r>
              <a:rPr lang="en-US" sz="2800" b="1">
                <a:solidFill>
                  <a:schemeClr val="accent4">
                    <a:lumMod val="75000"/>
                  </a:schemeClr>
                </a:solidFill>
              </a:rPr>
              <a:t>What is OASIS Lightweight DITA?</a:t>
            </a:r>
          </a:p>
        </p:txBody>
      </p:sp>
      <p:pic>
        <p:nvPicPr>
          <p:cNvPr id="7" name="Picture 6" descr="A picture containing office&#10;&#10;Description automatically generated">
            <a:extLst>
              <a:ext uri="{FF2B5EF4-FFF2-40B4-BE49-F238E27FC236}">
                <a16:creationId xmlns:a16="http://schemas.microsoft.com/office/drawing/2014/main" id="{8F4D11B8-830A-481E-80FF-D8888D3CBF3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82795" y="6181590"/>
            <a:ext cx="637440" cy="455990"/>
          </a:xfrm>
          <a:prstGeom prst="rect">
            <a:avLst/>
          </a:prstGeom>
        </p:spPr>
      </p:pic>
      <p:sp>
        <p:nvSpPr>
          <p:cNvPr id="6" name="TextBox 5">
            <a:extLst>
              <a:ext uri="{FF2B5EF4-FFF2-40B4-BE49-F238E27FC236}">
                <a16:creationId xmlns:a16="http://schemas.microsoft.com/office/drawing/2014/main" id="{5A6F7485-774F-4805-B563-D6A1BF262166}"/>
              </a:ext>
            </a:extLst>
          </p:cNvPr>
          <p:cNvSpPr txBox="1"/>
          <p:nvPr/>
        </p:nvSpPr>
        <p:spPr>
          <a:xfrm>
            <a:off x="7939448" y="6550268"/>
            <a:ext cx="896399" cy="246221"/>
          </a:xfrm>
          <a:prstGeom prst="rect">
            <a:avLst/>
          </a:prstGeom>
          <a:noFill/>
        </p:spPr>
        <p:txBody>
          <a:bodyPr wrap="none" rtlCol="0">
            <a:spAutoFit/>
          </a:bodyPr>
          <a:lstStyle/>
          <a:p>
            <a:r>
              <a:rPr lang="en-US" sz="1000">
                <a:solidFill>
                  <a:schemeClr val="accent4">
                    <a:lumMod val="75000"/>
                  </a:schemeClr>
                </a:solidFill>
              </a:rPr>
              <a:t>May 12, 2021</a:t>
            </a:r>
          </a:p>
        </p:txBody>
      </p:sp>
      <p:sp>
        <p:nvSpPr>
          <p:cNvPr id="16" name="TextBox 15">
            <a:extLst>
              <a:ext uri="{FF2B5EF4-FFF2-40B4-BE49-F238E27FC236}">
                <a16:creationId xmlns:a16="http://schemas.microsoft.com/office/drawing/2014/main" id="{C43208E0-F9AD-49B8-8CF8-FAA4FA787CFD}"/>
              </a:ext>
            </a:extLst>
          </p:cNvPr>
          <p:cNvSpPr txBox="1"/>
          <p:nvPr/>
        </p:nvSpPr>
        <p:spPr>
          <a:xfrm>
            <a:off x="4382381" y="6550284"/>
            <a:ext cx="527709" cy="246221"/>
          </a:xfrm>
          <a:prstGeom prst="rect">
            <a:avLst/>
          </a:prstGeom>
          <a:noFill/>
        </p:spPr>
        <p:txBody>
          <a:bodyPr wrap="none" rtlCol="0">
            <a:spAutoFit/>
          </a:bodyPr>
          <a:lstStyle/>
          <a:p>
            <a:r>
              <a:rPr lang="en-US" sz="1000">
                <a:solidFill>
                  <a:schemeClr val="accent4">
                    <a:lumMod val="75000"/>
                  </a:schemeClr>
                </a:solidFill>
              </a:rPr>
              <a:t>Slide </a:t>
            </a:r>
            <a:fld id="{CCB0F663-5780-4C89-8676-61EB74CDD9DA}" type="slidenum">
              <a:rPr lang="en-US" sz="1000" smtClean="0">
                <a:solidFill>
                  <a:schemeClr val="accent4">
                    <a:lumMod val="75000"/>
                  </a:schemeClr>
                </a:solidFill>
              </a:rPr>
              <a:t>6</a:t>
            </a:fld>
            <a:endParaRPr lang="en-US" sz="1000">
              <a:solidFill>
                <a:schemeClr val="accent4">
                  <a:lumMod val="75000"/>
                </a:schemeClr>
              </a:solidFill>
            </a:endParaRPr>
          </a:p>
        </p:txBody>
      </p:sp>
      <p:sp>
        <p:nvSpPr>
          <p:cNvPr id="13" name="Rectangle 3">
            <a:extLst>
              <a:ext uri="{FF2B5EF4-FFF2-40B4-BE49-F238E27FC236}">
                <a16:creationId xmlns:a16="http://schemas.microsoft.com/office/drawing/2014/main" id="{2C8A14B7-18CF-4D0F-82A3-DA5D98776E03}"/>
              </a:ext>
            </a:extLst>
          </p:cNvPr>
          <p:cNvSpPr>
            <a:spLocks noChangeArrowheads="1"/>
          </p:cNvSpPr>
          <p:nvPr/>
        </p:nvSpPr>
        <p:spPr bwMode="auto">
          <a:xfrm>
            <a:off x="799610" y="1619623"/>
            <a:ext cx="6934200" cy="48244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spcBef>
                <a:spcPct val="20000"/>
              </a:spcBef>
              <a:buClr>
                <a:schemeClr val="accent2"/>
              </a:buClr>
              <a:buSzPct val="50000"/>
              <a:buFont typeface="Monotype Sorts" pitchFamily="2" charset="2"/>
              <a:buChar char="n"/>
              <a:defRPr kumimoji="1" sz="3200">
                <a:solidFill>
                  <a:schemeClr val="tx1"/>
                </a:solidFill>
                <a:latin typeface="Arial" panose="020B0604020202020204" pitchFamily="34" charset="0"/>
              </a:defRPr>
            </a:lvl1pPr>
            <a:lvl2pPr marL="742950" indent="-285750">
              <a:spcBef>
                <a:spcPct val="20000"/>
              </a:spcBef>
              <a:buClr>
                <a:schemeClr val="accent2"/>
              </a:buClr>
              <a:buSzPct val="50000"/>
              <a:buFont typeface="Monotype Sorts" pitchFamily="2" charset="2"/>
              <a:buChar char="l"/>
              <a:defRPr kumimoji="1" sz="2800">
                <a:solidFill>
                  <a:schemeClr val="tx1"/>
                </a:solidFill>
                <a:latin typeface="Arial" panose="020B0604020202020204" pitchFamily="34" charset="0"/>
              </a:defRPr>
            </a:lvl2pPr>
            <a:lvl3pPr marL="1143000" indent="-228600">
              <a:spcBef>
                <a:spcPct val="20000"/>
              </a:spcBef>
              <a:buClr>
                <a:schemeClr val="accent2"/>
              </a:buClr>
              <a:buSzPct val="50000"/>
              <a:buFont typeface="Monotype Sorts" pitchFamily="2" charset="2"/>
              <a:buChar char="n"/>
              <a:defRPr kumimoji="1" sz="2400">
                <a:solidFill>
                  <a:schemeClr val="tx1"/>
                </a:solidFill>
                <a:latin typeface="Arial" panose="020B0604020202020204" pitchFamily="34" charset="0"/>
              </a:defRPr>
            </a:lvl3pPr>
            <a:lvl4pPr marL="1600200" indent="-228600">
              <a:spcBef>
                <a:spcPct val="20000"/>
              </a:spcBef>
              <a:buClr>
                <a:schemeClr val="accent2"/>
              </a:buClr>
              <a:buChar char="•"/>
              <a:defRPr kumimoji="1" sz="2000">
                <a:solidFill>
                  <a:schemeClr val="tx1"/>
                </a:solidFill>
                <a:latin typeface="Arial" panose="020B0604020202020204" pitchFamily="34" charset="0"/>
              </a:defRPr>
            </a:lvl4pPr>
            <a:lvl5pPr marL="2057400" indent="-228600">
              <a:spcBef>
                <a:spcPct val="20000"/>
              </a:spcBef>
              <a:buClr>
                <a:schemeClr val="accent2"/>
              </a:buClr>
              <a:buChar char="•"/>
              <a:defRPr kumimoji="1"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defRPr>
            </a:lvl9pPr>
          </a:lstStyle>
          <a:p>
            <a:pPr>
              <a:spcBef>
                <a:spcPct val="25000"/>
              </a:spcBef>
              <a:spcAft>
                <a:spcPct val="25000"/>
              </a:spcAft>
            </a:pPr>
            <a:endParaRPr lang="en-US" altLang="en-US" i="0"/>
          </a:p>
          <a:p>
            <a:pPr>
              <a:spcBef>
                <a:spcPct val="25000"/>
              </a:spcBef>
              <a:spcAft>
                <a:spcPct val="25000"/>
              </a:spcAft>
              <a:buFont typeface="Monotype Sorts" pitchFamily="2" charset="2"/>
              <a:buNone/>
            </a:pPr>
            <a:endParaRPr lang="en-US" altLang="en-US" i="0"/>
          </a:p>
        </p:txBody>
      </p:sp>
      <p:sp>
        <p:nvSpPr>
          <p:cNvPr id="15" name="TextBox 14">
            <a:extLst>
              <a:ext uri="{FF2B5EF4-FFF2-40B4-BE49-F238E27FC236}">
                <a16:creationId xmlns:a16="http://schemas.microsoft.com/office/drawing/2014/main" id="{A4E1202B-E6B4-47FB-AACE-87343221375F}"/>
              </a:ext>
            </a:extLst>
          </p:cNvPr>
          <p:cNvSpPr txBox="1"/>
          <p:nvPr/>
        </p:nvSpPr>
        <p:spPr>
          <a:xfrm>
            <a:off x="382098" y="1162423"/>
            <a:ext cx="8653462" cy="1477328"/>
          </a:xfrm>
          <a:prstGeom prst="rect">
            <a:avLst/>
          </a:prstGeom>
          <a:noFill/>
        </p:spPr>
        <p:txBody>
          <a:bodyPr>
            <a:spAutoFit/>
          </a:bodyPr>
          <a:lstStyle/>
          <a:p>
            <a:pPr>
              <a:defRPr/>
            </a:pPr>
            <a:r>
              <a:rPr lang="en-US" i="0" dirty="0">
                <a:latin typeface="+mn-lt"/>
              </a:rPr>
              <a:t>Lightweight DITA (</a:t>
            </a:r>
            <a:r>
              <a:rPr lang="en-US" i="0" dirty="0" err="1">
                <a:latin typeface="+mn-lt"/>
              </a:rPr>
              <a:t>LwDITA</a:t>
            </a:r>
            <a:r>
              <a:rPr lang="en-US" i="0" dirty="0">
                <a:latin typeface="+mn-lt"/>
              </a:rPr>
              <a:t>) is a simplified version of the Darwin Information Typing Architecture (DITA). In comparison to DITA 1.3, </a:t>
            </a:r>
            <a:r>
              <a:rPr lang="en-US" i="0" dirty="0" err="1">
                <a:latin typeface="+mn-lt"/>
              </a:rPr>
              <a:t>LwDITA</a:t>
            </a:r>
            <a:r>
              <a:rPr lang="en-US" i="0" dirty="0">
                <a:latin typeface="+mn-lt"/>
              </a:rPr>
              <a:t> has fewer maps (1),</a:t>
            </a:r>
            <a:br>
              <a:rPr lang="en-US" i="0" dirty="0">
                <a:latin typeface="+mn-lt"/>
              </a:rPr>
            </a:br>
            <a:r>
              <a:rPr lang="en-US" i="0" dirty="0">
                <a:latin typeface="+mn-lt"/>
              </a:rPr>
              <a:t>topic types (1), elements, and attributes. </a:t>
            </a:r>
            <a:r>
              <a:rPr lang="en-US" i="0" dirty="0" err="1">
                <a:latin typeface="+mn-lt"/>
              </a:rPr>
              <a:t>LwDITA</a:t>
            </a:r>
            <a:r>
              <a:rPr lang="en-US" i="0" dirty="0">
                <a:latin typeface="+mn-lt"/>
              </a:rPr>
              <a:t> also defines mappings between XML, HTML5, and Markdown, enabling authoring, collaboration, and publishing across different markup languages.</a:t>
            </a:r>
          </a:p>
        </p:txBody>
      </p:sp>
      <p:sp>
        <p:nvSpPr>
          <p:cNvPr id="18" name="Rectangle: Rounded Corners 17">
            <a:extLst>
              <a:ext uri="{FF2B5EF4-FFF2-40B4-BE49-F238E27FC236}">
                <a16:creationId xmlns:a16="http://schemas.microsoft.com/office/drawing/2014/main" id="{CFFCC59F-1455-4268-AA1D-9EE859BC79D3}"/>
              </a:ext>
            </a:extLst>
          </p:cNvPr>
          <p:cNvSpPr/>
          <p:nvPr/>
        </p:nvSpPr>
        <p:spPr bwMode="auto">
          <a:xfrm>
            <a:off x="545120" y="2983529"/>
            <a:ext cx="1676400" cy="3071813"/>
          </a:xfrm>
          <a:prstGeom prst="roundRect">
            <a:avLst/>
          </a:prstGeom>
          <a:solidFill>
            <a:schemeClr val="bg1">
              <a:lumMod val="85000"/>
            </a:schemeClr>
          </a:solidFill>
          <a:ln w="9525" cap="flat" cmpd="sng" algn="ctr">
            <a:solidFill>
              <a:schemeClr val="bg1">
                <a:lumMod val="85000"/>
              </a:schemeClr>
            </a:solidFill>
            <a:prstDash val="solid"/>
            <a:round/>
            <a:headEnd type="none" w="med" len="med"/>
            <a:tailEnd type="none" w="med" len="med"/>
          </a:ln>
          <a:effectLst/>
        </p:spPr>
        <p:txBody>
          <a:bodyPr/>
          <a:lstStyle/>
          <a:p>
            <a:pPr eaLnBrk="1" hangingPunct="1">
              <a:defRPr/>
            </a:pPr>
            <a:endParaRPr lang="en-US"/>
          </a:p>
        </p:txBody>
      </p:sp>
      <p:sp>
        <p:nvSpPr>
          <p:cNvPr id="19" name="Rectangle: Rounded Corners 18">
            <a:extLst>
              <a:ext uri="{FF2B5EF4-FFF2-40B4-BE49-F238E27FC236}">
                <a16:creationId xmlns:a16="http://schemas.microsoft.com/office/drawing/2014/main" id="{3560C50D-E456-421F-94A3-7C0F8166A3EE}"/>
              </a:ext>
            </a:extLst>
          </p:cNvPr>
          <p:cNvSpPr/>
          <p:nvPr/>
        </p:nvSpPr>
        <p:spPr bwMode="auto">
          <a:xfrm>
            <a:off x="2780320" y="3745529"/>
            <a:ext cx="1676400" cy="1295400"/>
          </a:xfrm>
          <a:prstGeom prst="roundRect">
            <a:avLst/>
          </a:prstGeom>
          <a:solidFill>
            <a:schemeClr val="accent6">
              <a:lumMod val="20000"/>
              <a:lumOff val="80000"/>
            </a:schemeClr>
          </a:solidFill>
          <a:ln w="9525" cap="flat" cmpd="sng" algn="ctr">
            <a:solidFill>
              <a:schemeClr val="bg1">
                <a:lumMod val="85000"/>
              </a:schemeClr>
            </a:solidFill>
            <a:prstDash val="solid"/>
            <a:round/>
            <a:headEnd type="none" w="med" len="med"/>
            <a:tailEnd type="none" w="med" len="med"/>
          </a:ln>
          <a:effectLst/>
        </p:spPr>
        <p:txBody>
          <a:bodyPr/>
          <a:lstStyle/>
          <a:p>
            <a:pPr eaLnBrk="1" hangingPunct="1">
              <a:defRPr/>
            </a:pPr>
            <a:endParaRPr lang="en-US"/>
          </a:p>
        </p:txBody>
      </p:sp>
      <p:sp>
        <p:nvSpPr>
          <p:cNvPr id="21" name="Rectangle: Rounded Corners 20">
            <a:extLst>
              <a:ext uri="{FF2B5EF4-FFF2-40B4-BE49-F238E27FC236}">
                <a16:creationId xmlns:a16="http://schemas.microsoft.com/office/drawing/2014/main" id="{84BC6826-F85E-46F6-8F23-8A63C4D8FC9B}"/>
              </a:ext>
            </a:extLst>
          </p:cNvPr>
          <p:cNvSpPr/>
          <p:nvPr/>
        </p:nvSpPr>
        <p:spPr bwMode="auto">
          <a:xfrm>
            <a:off x="4985358" y="3742354"/>
            <a:ext cx="1676400" cy="1295400"/>
          </a:xfrm>
          <a:prstGeom prst="roundRect">
            <a:avLst/>
          </a:prstGeom>
          <a:solidFill>
            <a:schemeClr val="accent1">
              <a:lumMod val="40000"/>
              <a:lumOff val="60000"/>
            </a:schemeClr>
          </a:solidFill>
          <a:ln w="9525" cap="flat" cmpd="sng" algn="ctr">
            <a:solidFill>
              <a:schemeClr val="bg1">
                <a:lumMod val="85000"/>
              </a:schemeClr>
            </a:solidFill>
            <a:prstDash val="solid"/>
            <a:round/>
            <a:headEnd type="none" w="med" len="med"/>
            <a:tailEnd type="none" w="med" len="med"/>
          </a:ln>
          <a:effectLst/>
        </p:spPr>
        <p:txBody>
          <a:bodyPr/>
          <a:lstStyle/>
          <a:p>
            <a:pPr eaLnBrk="1" hangingPunct="1">
              <a:defRPr/>
            </a:pPr>
            <a:endParaRPr lang="en-US"/>
          </a:p>
        </p:txBody>
      </p:sp>
      <p:sp>
        <p:nvSpPr>
          <p:cNvPr id="22" name="Rectangle: Rounded Corners 21">
            <a:extLst>
              <a:ext uri="{FF2B5EF4-FFF2-40B4-BE49-F238E27FC236}">
                <a16:creationId xmlns:a16="http://schemas.microsoft.com/office/drawing/2014/main" id="{56D94F29-B6D4-4FD2-B961-DB262C79E33B}"/>
              </a:ext>
            </a:extLst>
          </p:cNvPr>
          <p:cNvSpPr/>
          <p:nvPr/>
        </p:nvSpPr>
        <p:spPr bwMode="auto">
          <a:xfrm>
            <a:off x="7161820" y="3742354"/>
            <a:ext cx="1676400" cy="1295400"/>
          </a:xfrm>
          <a:prstGeom prst="roundRect">
            <a:avLst/>
          </a:prstGeom>
          <a:solidFill>
            <a:srgbClr val="00B0F0"/>
          </a:solidFill>
          <a:ln w="9525" cap="flat" cmpd="sng" algn="ctr">
            <a:solidFill>
              <a:schemeClr val="bg1">
                <a:lumMod val="85000"/>
              </a:schemeClr>
            </a:solidFill>
            <a:prstDash val="solid"/>
            <a:round/>
            <a:headEnd type="none" w="med" len="med"/>
            <a:tailEnd type="none" w="med" len="med"/>
          </a:ln>
          <a:effectLst/>
        </p:spPr>
        <p:txBody>
          <a:bodyPr/>
          <a:lstStyle/>
          <a:p>
            <a:pPr eaLnBrk="1" hangingPunct="1">
              <a:defRPr/>
            </a:pPr>
            <a:endParaRPr lang="en-US"/>
          </a:p>
        </p:txBody>
      </p:sp>
      <p:sp>
        <p:nvSpPr>
          <p:cNvPr id="23" name="TextBox 22">
            <a:extLst>
              <a:ext uri="{FF2B5EF4-FFF2-40B4-BE49-F238E27FC236}">
                <a16:creationId xmlns:a16="http://schemas.microsoft.com/office/drawing/2014/main" id="{414637FC-0DF4-487B-849B-265F76A2B74E}"/>
              </a:ext>
            </a:extLst>
          </p:cNvPr>
          <p:cNvSpPr txBox="1"/>
          <p:nvPr/>
        </p:nvSpPr>
        <p:spPr>
          <a:xfrm>
            <a:off x="843570" y="2678729"/>
            <a:ext cx="1079500" cy="369888"/>
          </a:xfrm>
          <a:prstGeom prst="rect">
            <a:avLst/>
          </a:prstGeom>
          <a:noFill/>
        </p:spPr>
        <p:txBody>
          <a:bodyPr wrap="none">
            <a:spAutoFit/>
          </a:bodyPr>
          <a:lstStyle/>
          <a:p>
            <a:pPr>
              <a:defRPr/>
            </a:pPr>
            <a:r>
              <a:rPr lang="en-US" b="1" i="0">
                <a:latin typeface="+mn-lt"/>
              </a:rPr>
              <a:t>DITA 1.3</a:t>
            </a:r>
          </a:p>
        </p:txBody>
      </p:sp>
      <p:sp>
        <p:nvSpPr>
          <p:cNvPr id="24" name="TextBox 23">
            <a:extLst>
              <a:ext uri="{FF2B5EF4-FFF2-40B4-BE49-F238E27FC236}">
                <a16:creationId xmlns:a16="http://schemas.microsoft.com/office/drawing/2014/main" id="{B0A10AA4-68D6-4EF4-A8D9-698EFA756383}"/>
              </a:ext>
            </a:extLst>
          </p:cNvPr>
          <p:cNvSpPr txBox="1"/>
          <p:nvPr/>
        </p:nvSpPr>
        <p:spPr>
          <a:xfrm>
            <a:off x="3042258" y="3451842"/>
            <a:ext cx="1236662" cy="369887"/>
          </a:xfrm>
          <a:prstGeom prst="rect">
            <a:avLst/>
          </a:prstGeom>
          <a:noFill/>
        </p:spPr>
        <p:txBody>
          <a:bodyPr wrap="none">
            <a:spAutoFit/>
          </a:bodyPr>
          <a:lstStyle/>
          <a:p>
            <a:pPr>
              <a:defRPr/>
            </a:pPr>
            <a:r>
              <a:rPr lang="en-US" b="1" i="0">
                <a:latin typeface="+mn-lt"/>
              </a:rPr>
              <a:t>XDITA 1.0</a:t>
            </a:r>
          </a:p>
        </p:txBody>
      </p:sp>
      <p:sp>
        <p:nvSpPr>
          <p:cNvPr id="25" name="TextBox 24">
            <a:extLst>
              <a:ext uri="{FF2B5EF4-FFF2-40B4-BE49-F238E27FC236}">
                <a16:creationId xmlns:a16="http://schemas.microsoft.com/office/drawing/2014/main" id="{079EEB58-F16C-48E2-86E0-C3E63217A137}"/>
              </a:ext>
            </a:extLst>
          </p:cNvPr>
          <p:cNvSpPr txBox="1"/>
          <p:nvPr/>
        </p:nvSpPr>
        <p:spPr>
          <a:xfrm>
            <a:off x="5213958" y="3440729"/>
            <a:ext cx="1274762" cy="369888"/>
          </a:xfrm>
          <a:prstGeom prst="rect">
            <a:avLst/>
          </a:prstGeom>
          <a:noFill/>
        </p:spPr>
        <p:txBody>
          <a:bodyPr wrap="none">
            <a:spAutoFit/>
          </a:bodyPr>
          <a:lstStyle/>
          <a:p>
            <a:pPr>
              <a:defRPr/>
            </a:pPr>
            <a:r>
              <a:rPr lang="en-US" b="1" i="0">
                <a:latin typeface="+mn-lt"/>
              </a:rPr>
              <a:t>MDITA 1.0</a:t>
            </a:r>
          </a:p>
        </p:txBody>
      </p:sp>
      <p:sp>
        <p:nvSpPr>
          <p:cNvPr id="26" name="TextBox 25">
            <a:extLst>
              <a:ext uri="{FF2B5EF4-FFF2-40B4-BE49-F238E27FC236}">
                <a16:creationId xmlns:a16="http://schemas.microsoft.com/office/drawing/2014/main" id="{0751F227-8CD7-413D-B2E6-E26D74BD175B}"/>
              </a:ext>
            </a:extLst>
          </p:cNvPr>
          <p:cNvSpPr txBox="1"/>
          <p:nvPr/>
        </p:nvSpPr>
        <p:spPr>
          <a:xfrm>
            <a:off x="7449158" y="3440729"/>
            <a:ext cx="1249362" cy="369888"/>
          </a:xfrm>
          <a:prstGeom prst="rect">
            <a:avLst/>
          </a:prstGeom>
          <a:noFill/>
        </p:spPr>
        <p:txBody>
          <a:bodyPr wrap="none">
            <a:spAutoFit/>
          </a:bodyPr>
          <a:lstStyle/>
          <a:p>
            <a:pPr>
              <a:defRPr/>
            </a:pPr>
            <a:r>
              <a:rPr lang="en-US" b="1" i="0">
                <a:latin typeface="+mn-lt"/>
              </a:rPr>
              <a:t>HDITA 1.0</a:t>
            </a:r>
          </a:p>
        </p:txBody>
      </p:sp>
      <p:sp>
        <p:nvSpPr>
          <p:cNvPr id="27" name="Rectangle 4">
            <a:extLst>
              <a:ext uri="{FF2B5EF4-FFF2-40B4-BE49-F238E27FC236}">
                <a16:creationId xmlns:a16="http://schemas.microsoft.com/office/drawing/2014/main" id="{410256F5-B486-485E-9E54-83699B559C9C}"/>
              </a:ext>
            </a:extLst>
          </p:cNvPr>
          <p:cNvSpPr>
            <a:spLocks noChangeArrowheads="1"/>
          </p:cNvSpPr>
          <p:nvPr/>
        </p:nvSpPr>
        <p:spPr bwMode="auto">
          <a:xfrm>
            <a:off x="392720" y="3974129"/>
            <a:ext cx="8610600" cy="838200"/>
          </a:xfrm>
          <a:prstGeom prst="rect">
            <a:avLst/>
          </a:prstGeom>
          <a:solidFill>
            <a:srgbClr val="FFCCFF">
              <a:alpha val="50195"/>
            </a:srgbClr>
          </a:solidFill>
          <a:ln w="9525" algn="ctr">
            <a:solidFill>
              <a:schemeClr val="tx1"/>
            </a:solidFill>
            <a:round/>
            <a:headEnd/>
            <a:tailEnd/>
          </a:ln>
        </p:spPr>
        <p:txBody>
          <a:bodyPr/>
          <a:lstStyle>
            <a:lvl1pPr>
              <a:spcBef>
                <a:spcPct val="20000"/>
              </a:spcBef>
              <a:buClr>
                <a:schemeClr val="accent2"/>
              </a:buClr>
              <a:buSzPct val="50000"/>
              <a:buFont typeface="Monotype Sorts" pitchFamily="2" charset="2"/>
              <a:buChar char="n"/>
              <a:defRPr kumimoji="1" sz="3200">
                <a:solidFill>
                  <a:schemeClr val="tx1"/>
                </a:solidFill>
                <a:latin typeface="Arial" panose="020B0604020202020204" pitchFamily="34" charset="0"/>
              </a:defRPr>
            </a:lvl1pPr>
            <a:lvl2pPr marL="742950" indent="-285750">
              <a:spcBef>
                <a:spcPct val="20000"/>
              </a:spcBef>
              <a:buClr>
                <a:schemeClr val="accent2"/>
              </a:buClr>
              <a:buSzPct val="50000"/>
              <a:buFont typeface="Monotype Sorts" pitchFamily="2" charset="2"/>
              <a:buChar char="l"/>
              <a:defRPr kumimoji="1" sz="2800">
                <a:solidFill>
                  <a:schemeClr val="tx1"/>
                </a:solidFill>
                <a:latin typeface="Arial" panose="020B0604020202020204" pitchFamily="34" charset="0"/>
              </a:defRPr>
            </a:lvl2pPr>
            <a:lvl3pPr marL="1143000" indent="-228600">
              <a:spcBef>
                <a:spcPct val="20000"/>
              </a:spcBef>
              <a:buClr>
                <a:schemeClr val="accent2"/>
              </a:buClr>
              <a:buSzPct val="50000"/>
              <a:buFont typeface="Monotype Sorts" pitchFamily="2" charset="2"/>
              <a:buChar char="n"/>
              <a:defRPr kumimoji="1" sz="2400">
                <a:solidFill>
                  <a:schemeClr val="tx1"/>
                </a:solidFill>
                <a:latin typeface="Arial" panose="020B0604020202020204" pitchFamily="34" charset="0"/>
              </a:defRPr>
            </a:lvl3pPr>
            <a:lvl4pPr marL="1600200" indent="-228600">
              <a:spcBef>
                <a:spcPct val="20000"/>
              </a:spcBef>
              <a:buClr>
                <a:schemeClr val="accent2"/>
              </a:buClr>
              <a:buChar char="•"/>
              <a:defRPr kumimoji="1" sz="2000">
                <a:solidFill>
                  <a:schemeClr val="tx1"/>
                </a:solidFill>
                <a:latin typeface="Arial" panose="020B0604020202020204" pitchFamily="34" charset="0"/>
              </a:defRPr>
            </a:lvl4pPr>
            <a:lvl5pPr marL="2057400" indent="-228600">
              <a:spcBef>
                <a:spcPct val="20000"/>
              </a:spcBef>
              <a:buClr>
                <a:schemeClr val="accent2"/>
              </a:buClr>
              <a:buChar char="•"/>
              <a:defRPr kumimoji="1"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defRPr>
            </a:lvl9pPr>
          </a:lstStyle>
          <a:p>
            <a:pPr eaLnBrk="1" hangingPunct="1">
              <a:spcBef>
                <a:spcPct val="0"/>
              </a:spcBef>
              <a:buClrTx/>
              <a:buSzTx/>
              <a:buFontTx/>
              <a:buNone/>
            </a:pPr>
            <a:endParaRPr kumimoji="0" lang="en-US" altLang="en-US" sz="1800">
              <a:latin typeface="Times New Roman" panose="02020603050405020304" pitchFamily="18" charset="0"/>
            </a:endParaRPr>
          </a:p>
        </p:txBody>
      </p:sp>
      <p:sp>
        <p:nvSpPr>
          <p:cNvPr id="28" name="TextBox 27">
            <a:extLst>
              <a:ext uri="{FF2B5EF4-FFF2-40B4-BE49-F238E27FC236}">
                <a16:creationId xmlns:a16="http://schemas.microsoft.com/office/drawing/2014/main" id="{64CFE564-DC1D-4031-81C3-C7464164828F}"/>
              </a:ext>
            </a:extLst>
          </p:cNvPr>
          <p:cNvSpPr txBox="1"/>
          <p:nvPr/>
        </p:nvSpPr>
        <p:spPr>
          <a:xfrm>
            <a:off x="3364520" y="5007592"/>
            <a:ext cx="606425" cy="338137"/>
          </a:xfrm>
          <a:prstGeom prst="rect">
            <a:avLst/>
          </a:prstGeom>
          <a:noFill/>
        </p:spPr>
        <p:txBody>
          <a:bodyPr wrap="none">
            <a:spAutoFit/>
          </a:bodyPr>
          <a:lstStyle/>
          <a:p>
            <a:pPr>
              <a:defRPr/>
            </a:pPr>
            <a:r>
              <a:rPr lang="en-US" sz="1600" i="0">
                <a:latin typeface="+mn-lt"/>
              </a:rPr>
              <a:t>XML</a:t>
            </a:r>
          </a:p>
        </p:txBody>
      </p:sp>
      <p:sp>
        <p:nvSpPr>
          <p:cNvPr id="29" name="TextBox 28">
            <a:extLst>
              <a:ext uri="{FF2B5EF4-FFF2-40B4-BE49-F238E27FC236}">
                <a16:creationId xmlns:a16="http://schemas.microsoft.com/office/drawing/2014/main" id="{F5CAF404-1564-45DD-BC8F-7024FA8F7D5E}"/>
              </a:ext>
            </a:extLst>
          </p:cNvPr>
          <p:cNvSpPr txBox="1"/>
          <p:nvPr/>
        </p:nvSpPr>
        <p:spPr>
          <a:xfrm>
            <a:off x="5244120" y="5031404"/>
            <a:ext cx="1130300" cy="339725"/>
          </a:xfrm>
          <a:prstGeom prst="rect">
            <a:avLst/>
          </a:prstGeom>
          <a:noFill/>
        </p:spPr>
        <p:txBody>
          <a:bodyPr wrap="none">
            <a:spAutoFit/>
          </a:bodyPr>
          <a:lstStyle/>
          <a:p>
            <a:pPr>
              <a:defRPr/>
            </a:pPr>
            <a:r>
              <a:rPr lang="en-US" sz="1600" i="0">
                <a:latin typeface="+mn-lt"/>
              </a:rPr>
              <a:t>Markdown</a:t>
            </a:r>
          </a:p>
        </p:txBody>
      </p:sp>
      <p:sp>
        <p:nvSpPr>
          <p:cNvPr id="30" name="TextBox 29">
            <a:extLst>
              <a:ext uri="{FF2B5EF4-FFF2-40B4-BE49-F238E27FC236}">
                <a16:creationId xmlns:a16="http://schemas.microsoft.com/office/drawing/2014/main" id="{2FAD4534-53E2-40B3-82F6-AD2952E98C4A}"/>
              </a:ext>
            </a:extLst>
          </p:cNvPr>
          <p:cNvSpPr txBox="1"/>
          <p:nvPr/>
        </p:nvSpPr>
        <p:spPr>
          <a:xfrm>
            <a:off x="7614258" y="5031404"/>
            <a:ext cx="855662" cy="339725"/>
          </a:xfrm>
          <a:prstGeom prst="rect">
            <a:avLst/>
          </a:prstGeom>
          <a:noFill/>
        </p:spPr>
        <p:txBody>
          <a:bodyPr wrap="none">
            <a:spAutoFit/>
          </a:bodyPr>
          <a:lstStyle/>
          <a:p>
            <a:pPr>
              <a:defRPr/>
            </a:pPr>
            <a:r>
              <a:rPr lang="en-US" sz="1600" i="0">
                <a:latin typeface="+mn-lt"/>
              </a:rPr>
              <a:t>HTML5</a:t>
            </a:r>
          </a:p>
        </p:txBody>
      </p:sp>
      <p:cxnSp>
        <p:nvCxnSpPr>
          <p:cNvPr id="31" name="Straight Connector 10">
            <a:extLst>
              <a:ext uri="{FF2B5EF4-FFF2-40B4-BE49-F238E27FC236}">
                <a16:creationId xmlns:a16="http://schemas.microsoft.com/office/drawing/2014/main" id="{F6B537E9-465C-4E2A-AF09-6BB691DE8AEA}"/>
              </a:ext>
            </a:extLst>
          </p:cNvPr>
          <p:cNvCxnSpPr>
            <a:cxnSpLocks noChangeShapeType="1"/>
          </p:cNvCxnSpPr>
          <p:nvPr/>
        </p:nvCxnSpPr>
        <p:spPr bwMode="auto">
          <a:xfrm>
            <a:off x="765783" y="3212129"/>
            <a:ext cx="1235075" cy="0"/>
          </a:xfrm>
          <a:prstGeom prst="line">
            <a:avLst/>
          </a:prstGeom>
          <a:noFill/>
          <a:ln w="25400" algn="ctr">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Straight Connector 21">
            <a:extLst>
              <a:ext uri="{FF2B5EF4-FFF2-40B4-BE49-F238E27FC236}">
                <a16:creationId xmlns:a16="http://schemas.microsoft.com/office/drawing/2014/main" id="{6D7779D5-C3CF-4DBE-AFB8-C4B3F38F1054}"/>
              </a:ext>
            </a:extLst>
          </p:cNvPr>
          <p:cNvCxnSpPr>
            <a:cxnSpLocks noChangeShapeType="1"/>
          </p:cNvCxnSpPr>
          <p:nvPr/>
        </p:nvCxnSpPr>
        <p:spPr bwMode="auto">
          <a:xfrm>
            <a:off x="756258" y="3440729"/>
            <a:ext cx="1236662" cy="0"/>
          </a:xfrm>
          <a:prstGeom prst="line">
            <a:avLst/>
          </a:prstGeom>
          <a:noFill/>
          <a:ln w="25400" algn="ctr">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 name="Straight Connector 22">
            <a:extLst>
              <a:ext uri="{FF2B5EF4-FFF2-40B4-BE49-F238E27FC236}">
                <a16:creationId xmlns:a16="http://schemas.microsoft.com/office/drawing/2014/main" id="{B262CF2D-C97D-4B31-B2BC-64FADDE6FE69}"/>
              </a:ext>
            </a:extLst>
          </p:cNvPr>
          <p:cNvCxnSpPr>
            <a:cxnSpLocks noChangeShapeType="1"/>
          </p:cNvCxnSpPr>
          <p:nvPr/>
        </p:nvCxnSpPr>
        <p:spPr bwMode="auto">
          <a:xfrm>
            <a:off x="756258" y="3669329"/>
            <a:ext cx="1236662" cy="0"/>
          </a:xfrm>
          <a:prstGeom prst="line">
            <a:avLst/>
          </a:prstGeom>
          <a:noFill/>
          <a:ln w="25400" algn="ctr">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Straight Connector 23">
            <a:extLst>
              <a:ext uri="{FF2B5EF4-FFF2-40B4-BE49-F238E27FC236}">
                <a16:creationId xmlns:a16="http://schemas.microsoft.com/office/drawing/2014/main" id="{1BACE5AB-C050-4495-9FBB-D68B2E425752}"/>
              </a:ext>
            </a:extLst>
          </p:cNvPr>
          <p:cNvCxnSpPr>
            <a:cxnSpLocks noChangeShapeType="1"/>
          </p:cNvCxnSpPr>
          <p:nvPr/>
        </p:nvCxnSpPr>
        <p:spPr bwMode="auto">
          <a:xfrm>
            <a:off x="773720" y="3897929"/>
            <a:ext cx="1236663" cy="0"/>
          </a:xfrm>
          <a:prstGeom prst="line">
            <a:avLst/>
          </a:prstGeom>
          <a:noFill/>
          <a:ln w="25400" algn="ctr">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Straight Connector 28">
            <a:extLst>
              <a:ext uri="{FF2B5EF4-FFF2-40B4-BE49-F238E27FC236}">
                <a16:creationId xmlns:a16="http://schemas.microsoft.com/office/drawing/2014/main" id="{D8C64F0F-EA0B-46F3-9938-E10337DF38FE}"/>
              </a:ext>
            </a:extLst>
          </p:cNvPr>
          <p:cNvCxnSpPr>
            <a:cxnSpLocks noChangeShapeType="1"/>
          </p:cNvCxnSpPr>
          <p:nvPr/>
        </p:nvCxnSpPr>
        <p:spPr bwMode="auto">
          <a:xfrm>
            <a:off x="748320" y="4964729"/>
            <a:ext cx="1236663" cy="0"/>
          </a:xfrm>
          <a:prstGeom prst="line">
            <a:avLst/>
          </a:prstGeom>
          <a:noFill/>
          <a:ln w="25400" algn="ctr">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Straight Connector 29">
            <a:extLst>
              <a:ext uri="{FF2B5EF4-FFF2-40B4-BE49-F238E27FC236}">
                <a16:creationId xmlns:a16="http://schemas.microsoft.com/office/drawing/2014/main" id="{CAC38458-8D5D-4DD4-B67D-CDCEA2C3E784}"/>
              </a:ext>
            </a:extLst>
          </p:cNvPr>
          <p:cNvCxnSpPr>
            <a:cxnSpLocks noChangeShapeType="1"/>
          </p:cNvCxnSpPr>
          <p:nvPr/>
        </p:nvCxnSpPr>
        <p:spPr bwMode="auto">
          <a:xfrm>
            <a:off x="740383" y="5193329"/>
            <a:ext cx="1235075" cy="0"/>
          </a:xfrm>
          <a:prstGeom prst="line">
            <a:avLst/>
          </a:prstGeom>
          <a:noFill/>
          <a:ln w="25400" algn="ctr">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 name="Straight Connector 30">
            <a:extLst>
              <a:ext uri="{FF2B5EF4-FFF2-40B4-BE49-F238E27FC236}">
                <a16:creationId xmlns:a16="http://schemas.microsoft.com/office/drawing/2014/main" id="{40D82F40-492E-48B1-AD5C-099221648712}"/>
              </a:ext>
            </a:extLst>
          </p:cNvPr>
          <p:cNvCxnSpPr>
            <a:cxnSpLocks noChangeShapeType="1"/>
          </p:cNvCxnSpPr>
          <p:nvPr/>
        </p:nvCxnSpPr>
        <p:spPr bwMode="auto">
          <a:xfrm>
            <a:off x="740383" y="5421929"/>
            <a:ext cx="1235075" cy="0"/>
          </a:xfrm>
          <a:prstGeom prst="line">
            <a:avLst/>
          </a:prstGeom>
          <a:noFill/>
          <a:ln w="25400" algn="ctr">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 name="Straight Connector 31">
            <a:extLst>
              <a:ext uri="{FF2B5EF4-FFF2-40B4-BE49-F238E27FC236}">
                <a16:creationId xmlns:a16="http://schemas.microsoft.com/office/drawing/2014/main" id="{7C556E04-1458-45E1-9379-36C50A9DB8FB}"/>
              </a:ext>
            </a:extLst>
          </p:cNvPr>
          <p:cNvCxnSpPr>
            <a:cxnSpLocks noChangeShapeType="1"/>
          </p:cNvCxnSpPr>
          <p:nvPr/>
        </p:nvCxnSpPr>
        <p:spPr bwMode="auto">
          <a:xfrm>
            <a:off x="756258" y="5650529"/>
            <a:ext cx="1236662" cy="0"/>
          </a:xfrm>
          <a:prstGeom prst="line">
            <a:avLst/>
          </a:prstGeom>
          <a:noFill/>
          <a:ln w="25400" algn="ctr">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 name="Straight Connector 32">
            <a:extLst>
              <a:ext uri="{FF2B5EF4-FFF2-40B4-BE49-F238E27FC236}">
                <a16:creationId xmlns:a16="http://schemas.microsoft.com/office/drawing/2014/main" id="{B6E15825-D802-4359-A083-B33815AE532A}"/>
              </a:ext>
            </a:extLst>
          </p:cNvPr>
          <p:cNvCxnSpPr>
            <a:cxnSpLocks noChangeShapeType="1"/>
          </p:cNvCxnSpPr>
          <p:nvPr/>
        </p:nvCxnSpPr>
        <p:spPr bwMode="auto">
          <a:xfrm>
            <a:off x="756258" y="5879129"/>
            <a:ext cx="1236662" cy="0"/>
          </a:xfrm>
          <a:prstGeom prst="line">
            <a:avLst/>
          </a:prstGeom>
          <a:noFill/>
          <a:ln w="25400" algn="ctr">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TextBox 1">
            <a:extLst>
              <a:ext uri="{FF2B5EF4-FFF2-40B4-BE49-F238E27FC236}">
                <a16:creationId xmlns:a16="http://schemas.microsoft.com/office/drawing/2014/main" id="{595AB2FD-F039-4CF5-A246-49DF8D573B1D}"/>
              </a:ext>
            </a:extLst>
          </p:cNvPr>
          <p:cNvSpPr txBox="1"/>
          <p:nvPr/>
        </p:nvSpPr>
        <p:spPr>
          <a:xfrm>
            <a:off x="795028" y="3984322"/>
            <a:ext cx="1197892" cy="830997"/>
          </a:xfrm>
          <a:prstGeom prst="rect">
            <a:avLst/>
          </a:prstGeom>
          <a:noFill/>
        </p:spPr>
        <p:txBody>
          <a:bodyPr wrap="none" rtlCol="0">
            <a:spAutoFit/>
          </a:bodyPr>
          <a:lstStyle/>
          <a:p>
            <a:r>
              <a:rPr lang="en-US" sz="1200" b="1"/>
              <a:t>Map/topic logic</a:t>
            </a:r>
            <a:br>
              <a:rPr lang="en-US" sz="1200" b="1"/>
            </a:br>
            <a:r>
              <a:rPr lang="en-US" sz="1200" b="1"/>
              <a:t>Keys</a:t>
            </a:r>
            <a:br>
              <a:rPr lang="en-US" sz="1200" b="1"/>
            </a:br>
            <a:r>
              <a:rPr lang="en-US" sz="1200" b="1"/>
              <a:t>Conrefs</a:t>
            </a:r>
            <a:br>
              <a:rPr lang="en-US" sz="1200" b="1"/>
            </a:br>
            <a:r>
              <a:rPr lang="en-US" sz="1200" b="1"/>
              <a:t>Xrefs</a:t>
            </a:r>
          </a:p>
        </p:txBody>
      </p:sp>
      <p:sp>
        <p:nvSpPr>
          <p:cNvPr id="56" name="TextBox 55">
            <a:extLst>
              <a:ext uri="{FF2B5EF4-FFF2-40B4-BE49-F238E27FC236}">
                <a16:creationId xmlns:a16="http://schemas.microsoft.com/office/drawing/2014/main" id="{DFE43944-F566-48AE-9247-AF7286C35183}"/>
              </a:ext>
            </a:extLst>
          </p:cNvPr>
          <p:cNvSpPr txBox="1"/>
          <p:nvPr/>
        </p:nvSpPr>
        <p:spPr>
          <a:xfrm>
            <a:off x="3084662" y="3984322"/>
            <a:ext cx="1197892" cy="830997"/>
          </a:xfrm>
          <a:prstGeom prst="rect">
            <a:avLst/>
          </a:prstGeom>
          <a:noFill/>
        </p:spPr>
        <p:txBody>
          <a:bodyPr wrap="none" rtlCol="0">
            <a:spAutoFit/>
          </a:bodyPr>
          <a:lstStyle/>
          <a:p>
            <a:r>
              <a:rPr lang="en-US" sz="1200" b="1"/>
              <a:t>Map/topic logic</a:t>
            </a:r>
            <a:br>
              <a:rPr lang="en-US" sz="1200" b="1"/>
            </a:br>
            <a:r>
              <a:rPr lang="en-US" sz="1200" b="1"/>
              <a:t>Keys</a:t>
            </a:r>
            <a:br>
              <a:rPr lang="en-US" sz="1200" b="1"/>
            </a:br>
            <a:r>
              <a:rPr lang="en-US" sz="1200" b="1"/>
              <a:t>Conrefs</a:t>
            </a:r>
            <a:br>
              <a:rPr lang="en-US" sz="1200" b="1"/>
            </a:br>
            <a:r>
              <a:rPr lang="en-US" sz="1200" b="1"/>
              <a:t>Xrefs</a:t>
            </a:r>
          </a:p>
        </p:txBody>
      </p:sp>
      <p:sp>
        <p:nvSpPr>
          <p:cNvPr id="57" name="TextBox 56">
            <a:extLst>
              <a:ext uri="{FF2B5EF4-FFF2-40B4-BE49-F238E27FC236}">
                <a16:creationId xmlns:a16="http://schemas.microsoft.com/office/drawing/2014/main" id="{B5894F65-504D-44FF-B1F3-B017CDE46524}"/>
              </a:ext>
            </a:extLst>
          </p:cNvPr>
          <p:cNvSpPr txBox="1"/>
          <p:nvPr/>
        </p:nvSpPr>
        <p:spPr>
          <a:xfrm>
            <a:off x="5290828" y="3984322"/>
            <a:ext cx="1197892" cy="830997"/>
          </a:xfrm>
          <a:prstGeom prst="rect">
            <a:avLst/>
          </a:prstGeom>
          <a:noFill/>
        </p:spPr>
        <p:txBody>
          <a:bodyPr wrap="none" rtlCol="0">
            <a:spAutoFit/>
          </a:bodyPr>
          <a:lstStyle/>
          <a:p>
            <a:r>
              <a:rPr lang="en-US" sz="1200" b="1"/>
              <a:t>Map/topic logic</a:t>
            </a:r>
            <a:br>
              <a:rPr lang="en-US" sz="1200" b="1"/>
            </a:br>
            <a:r>
              <a:rPr lang="en-US" sz="1200" b="1"/>
              <a:t>Keys</a:t>
            </a:r>
            <a:br>
              <a:rPr lang="en-US" sz="1200" b="1"/>
            </a:br>
            <a:r>
              <a:rPr lang="en-US" sz="1200" b="1"/>
              <a:t>Conrefs</a:t>
            </a:r>
            <a:br>
              <a:rPr lang="en-US" sz="1200" b="1"/>
            </a:br>
            <a:r>
              <a:rPr lang="en-US" sz="1200" b="1"/>
              <a:t>Xrefs</a:t>
            </a:r>
          </a:p>
        </p:txBody>
      </p:sp>
      <p:sp>
        <p:nvSpPr>
          <p:cNvPr id="58" name="TextBox 57">
            <a:extLst>
              <a:ext uri="{FF2B5EF4-FFF2-40B4-BE49-F238E27FC236}">
                <a16:creationId xmlns:a16="http://schemas.microsoft.com/office/drawing/2014/main" id="{BCAD21E2-96A9-49C0-8A5F-9FF244C0A30A}"/>
              </a:ext>
            </a:extLst>
          </p:cNvPr>
          <p:cNvSpPr txBox="1"/>
          <p:nvPr/>
        </p:nvSpPr>
        <p:spPr>
          <a:xfrm>
            <a:off x="7480758" y="3984322"/>
            <a:ext cx="1197892" cy="830997"/>
          </a:xfrm>
          <a:prstGeom prst="rect">
            <a:avLst/>
          </a:prstGeom>
          <a:noFill/>
        </p:spPr>
        <p:txBody>
          <a:bodyPr wrap="none" rtlCol="0">
            <a:spAutoFit/>
          </a:bodyPr>
          <a:lstStyle/>
          <a:p>
            <a:r>
              <a:rPr lang="en-US" sz="1200" b="1"/>
              <a:t>Map/topic logic</a:t>
            </a:r>
            <a:br>
              <a:rPr lang="en-US" sz="1200" b="1"/>
            </a:br>
            <a:r>
              <a:rPr lang="en-US" sz="1200" b="1"/>
              <a:t>Keys</a:t>
            </a:r>
            <a:br>
              <a:rPr lang="en-US" sz="1200" b="1"/>
            </a:br>
            <a:r>
              <a:rPr lang="en-US" sz="1200" b="1"/>
              <a:t>Conrefs</a:t>
            </a:r>
            <a:br>
              <a:rPr lang="en-US" sz="1200" b="1"/>
            </a:br>
            <a:r>
              <a:rPr lang="en-US" sz="1200" b="1"/>
              <a:t>Xrefs</a:t>
            </a:r>
          </a:p>
        </p:txBody>
      </p:sp>
    </p:spTree>
    <p:extLst>
      <p:ext uri="{BB962C8B-B14F-4D97-AF65-F5344CB8AC3E}">
        <p14:creationId xmlns:p14="http://schemas.microsoft.com/office/powerpoint/2010/main" val="1271011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BB693813-72A6-4EA6-96F2-F061FF2CFEFA}"/>
              </a:ext>
            </a:extLst>
          </p:cNvPr>
          <p:cNvSpPr/>
          <p:nvPr/>
        </p:nvSpPr>
        <p:spPr>
          <a:xfrm>
            <a:off x="397073" y="553260"/>
            <a:ext cx="8319031" cy="550666"/>
          </a:xfrm>
          <a:prstGeom prst="roundRect">
            <a:avLst>
              <a:gd name="adj" fmla="val 11119"/>
            </a:avLst>
          </a:prstGeom>
          <a:gradFill flip="none" rotWithShape="1">
            <a:gsLst>
              <a:gs pos="0">
                <a:schemeClr val="accent4">
                  <a:lumMod val="60000"/>
                  <a:lumOff val="40000"/>
                  <a:alpha val="5000"/>
                </a:schemeClr>
              </a:gs>
              <a:gs pos="91000">
                <a:schemeClr val="accent1">
                  <a:lumMod val="45000"/>
                  <a:lumOff val="55000"/>
                </a:schemeClr>
              </a:gs>
              <a:gs pos="83000">
                <a:schemeClr val="accent1">
                  <a:lumMod val="45000"/>
                  <a:lumOff val="55000"/>
                </a:schemeClr>
              </a:gs>
              <a:gs pos="100000">
                <a:schemeClr val="accent1">
                  <a:lumMod val="30000"/>
                  <a:lumOff val="7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08C52659-95B3-4955-8D6C-D9A2307DE00B}"/>
              </a:ext>
            </a:extLst>
          </p:cNvPr>
          <p:cNvCxnSpPr>
            <a:cxnSpLocks/>
          </p:cNvCxnSpPr>
          <p:nvPr/>
        </p:nvCxnSpPr>
        <p:spPr>
          <a:xfrm>
            <a:off x="140677" y="6383209"/>
            <a:ext cx="8572500" cy="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3E12B82-6FE1-45D9-ABE4-FBC91AAE3E8B}"/>
              </a:ext>
            </a:extLst>
          </p:cNvPr>
          <p:cNvCxnSpPr>
            <a:cxnSpLocks/>
          </p:cNvCxnSpPr>
          <p:nvPr/>
        </p:nvCxnSpPr>
        <p:spPr>
          <a:xfrm>
            <a:off x="140677" y="6509241"/>
            <a:ext cx="8584224" cy="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E0645DF-BADD-44A4-AB20-F8C66C67786C}"/>
              </a:ext>
            </a:extLst>
          </p:cNvPr>
          <p:cNvCxnSpPr>
            <a:cxnSpLocks/>
          </p:cNvCxnSpPr>
          <p:nvPr/>
        </p:nvCxnSpPr>
        <p:spPr>
          <a:xfrm>
            <a:off x="296008" y="550194"/>
            <a:ext cx="0" cy="6105583"/>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17C2CE42-0F22-426D-AAE7-14A5AA63A5F6}"/>
              </a:ext>
            </a:extLst>
          </p:cNvPr>
          <p:cNvSpPr txBox="1"/>
          <p:nvPr/>
        </p:nvSpPr>
        <p:spPr>
          <a:xfrm>
            <a:off x="430823" y="550194"/>
            <a:ext cx="5679831" cy="523220"/>
          </a:xfrm>
          <a:prstGeom prst="rect">
            <a:avLst/>
          </a:prstGeom>
          <a:noFill/>
        </p:spPr>
        <p:txBody>
          <a:bodyPr wrap="square" rtlCol="0">
            <a:spAutoFit/>
          </a:bodyPr>
          <a:lstStyle/>
          <a:p>
            <a:r>
              <a:rPr lang="en-US" sz="2800" b="1" dirty="0">
                <a:solidFill>
                  <a:schemeClr val="accent4">
                    <a:lumMod val="75000"/>
                  </a:schemeClr>
                </a:solidFill>
              </a:rPr>
              <a:t>What is OASIS Lightweight DITA?</a:t>
            </a:r>
          </a:p>
        </p:txBody>
      </p:sp>
      <p:pic>
        <p:nvPicPr>
          <p:cNvPr id="7" name="Picture 6" descr="A picture containing office&#10;&#10;Description automatically generated">
            <a:extLst>
              <a:ext uri="{FF2B5EF4-FFF2-40B4-BE49-F238E27FC236}">
                <a16:creationId xmlns:a16="http://schemas.microsoft.com/office/drawing/2014/main" id="{8F4D11B8-830A-481E-80FF-D8888D3CBF3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82795" y="6181590"/>
            <a:ext cx="637440" cy="455990"/>
          </a:xfrm>
          <a:prstGeom prst="rect">
            <a:avLst/>
          </a:prstGeom>
        </p:spPr>
      </p:pic>
      <p:sp>
        <p:nvSpPr>
          <p:cNvPr id="6" name="TextBox 5">
            <a:extLst>
              <a:ext uri="{FF2B5EF4-FFF2-40B4-BE49-F238E27FC236}">
                <a16:creationId xmlns:a16="http://schemas.microsoft.com/office/drawing/2014/main" id="{5A6F7485-774F-4805-B563-D6A1BF262166}"/>
              </a:ext>
            </a:extLst>
          </p:cNvPr>
          <p:cNvSpPr txBox="1"/>
          <p:nvPr/>
        </p:nvSpPr>
        <p:spPr>
          <a:xfrm>
            <a:off x="7939448" y="6550268"/>
            <a:ext cx="896399" cy="246221"/>
          </a:xfrm>
          <a:prstGeom prst="rect">
            <a:avLst/>
          </a:prstGeom>
          <a:noFill/>
        </p:spPr>
        <p:txBody>
          <a:bodyPr wrap="none" rtlCol="0">
            <a:spAutoFit/>
          </a:bodyPr>
          <a:lstStyle/>
          <a:p>
            <a:r>
              <a:rPr lang="en-US" sz="1000">
                <a:solidFill>
                  <a:schemeClr val="accent4">
                    <a:lumMod val="75000"/>
                  </a:schemeClr>
                </a:solidFill>
              </a:rPr>
              <a:t>May 12, 2021</a:t>
            </a:r>
          </a:p>
        </p:txBody>
      </p:sp>
      <p:sp>
        <p:nvSpPr>
          <p:cNvPr id="16" name="TextBox 15">
            <a:extLst>
              <a:ext uri="{FF2B5EF4-FFF2-40B4-BE49-F238E27FC236}">
                <a16:creationId xmlns:a16="http://schemas.microsoft.com/office/drawing/2014/main" id="{C43208E0-F9AD-49B8-8CF8-FAA4FA787CFD}"/>
              </a:ext>
            </a:extLst>
          </p:cNvPr>
          <p:cNvSpPr txBox="1"/>
          <p:nvPr/>
        </p:nvSpPr>
        <p:spPr>
          <a:xfrm>
            <a:off x="4382381" y="6550284"/>
            <a:ext cx="527709" cy="246221"/>
          </a:xfrm>
          <a:prstGeom prst="rect">
            <a:avLst/>
          </a:prstGeom>
          <a:noFill/>
        </p:spPr>
        <p:txBody>
          <a:bodyPr wrap="none" rtlCol="0">
            <a:spAutoFit/>
          </a:bodyPr>
          <a:lstStyle/>
          <a:p>
            <a:r>
              <a:rPr lang="en-US" sz="1000">
                <a:solidFill>
                  <a:schemeClr val="accent4">
                    <a:lumMod val="75000"/>
                  </a:schemeClr>
                </a:solidFill>
              </a:rPr>
              <a:t>Slide </a:t>
            </a:r>
            <a:fld id="{CCB0F663-5780-4C89-8676-61EB74CDD9DA}" type="slidenum">
              <a:rPr lang="en-US" sz="1000" smtClean="0">
                <a:solidFill>
                  <a:schemeClr val="accent4">
                    <a:lumMod val="75000"/>
                  </a:schemeClr>
                </a:solidFill>
              </a:rPr>
              <a:t>7</a:t>
            </a:fld>
            <a:endParaRPr lang="en-US" sz="1000">
              <a:solidFill>
                <a:schemeClr val="accent4">
                  <a:lumMod val="75000"/>
                </a:schemeClr>
              </a:solidFill>
            </a:endParaRPr>
          </a:p>
        </p:txBody>
      </p:sp>
      <p:sp>
        <p:nvSpPr>
          <p:cNvPr id="13" name="TextBox 12">
            <a:extLst>
              <a:ext uri="{FF2B5EF4-FFF2-40B4-BE49-F238E27FC236}">
                <a16:creationId xmlns:a16="http://schemas.microsoft.com/office/drawing/2014/main" id="{3B2FDE6E-34D0-4766-91DC-6D6B952F7C6E}"/>
              </a:ext>
            </a:extLst>
          </p:cNvPr>
          <p:cNvSpPr txBox="1"/>
          <p:nvPr/>
        </p:nvSpPr>
        <p:spPr>
          <a:xfrm>
            <a:off x="338138" y="1338263"/>
            <a:ext cx="8653462" cy="2246312"/>
          </a:xfrm>
          <a:prstGeom prst="rect">
            <a:avLst/>
          </a:prstGeom>
          <a:noFill/>
        </p:spPr>
        <p:txBody>
          <a:bodyPr>
            <a:spAutoFit/>
          </a:bodyPr>
          <a:lstStyle/>
          <a:p>
            <a:pPr>
              <a:defRPr/>
            </a:pPr>
            <a:r>
              <a:rPr lang="en-US" sz="2000" i="0">
                <a:latin typeface="+mn-lt"/>
              </a:rPr>
              <a:t>LwDITA is not a replacement for DITA 1.3. Organizations and teams that are already using DITA are encouraged to explore LwDITA, but they are not the primary audience for this proposed lightweight standard. Organizations and individuals that have not adopted DITA, either because XML is not a tool used in their professional communities or they are not familiar with information typing, can rely on LwDITA as their introduction to structured authoring and content reuse.</a:t>
            </a:r>
          </a:p>
        </p:txBody>
      </p:sp>
      <p:sp>
        <p:nvSpPr>
          <p:cNvPr id="15" name="TextBox 14">
            <a:extLst>
              <a:ext uri="{FF2B5EF4-FFF2-40B4-BE49-F238E27FC236}">
                <a16:creationId xmlns:a16="http://schemas.microsoft.com/office/drawing/2014/main" id="{C6C63AAB-02A2-4564-879A-626A7F718355}"/>
              </a:ext>
            </a:extLst>
          </p:cNvPr>
          <p:cNvSpPr txBox="1"/>
          <p:nvPr/>
        </p:nvSpPr>
        <p:spPr>
          <a:xfrm>
            <a:off x="338138" y="3805238"/>
            <a:ext cx="8653462" cy="1323439"/>
          </a:xfrm>
          <a:prstGeom prst="rect">
            <a:avLst/>
          </a:prstGeom>
          <a:noFill/>
        </p:spPr>
        <p:txBody>
          <a:bodyPr>
            <a:spAutoFit/>
          </a:bodyPr>
          <a:lstStyle/>
          <a:p>
            <a:pPr>
              <a:defRPr/>
            </a:pPr>
            <a:r>
              <a:rPr lang="en-US" sz="2000" i="0">
                <a:latin typeface="+mn-lt"/>
              </a:rPr>
              <a:t>Lightweight DITA is a work in progress. The </a:t>
            </a:r>
            <a:r>
              <a:rPr lang="en-US" sz="2000" i="0">
                <a:latin typeface="+mn-lt"/>
                <a:hlinkClick r:id="rId3"/>
              </a:rPr>
              <a:t>committee note</a:t>
            </a:r>
            <a:r>
              <a:rPr lang="en-US" sz="2000" i="0">
                <a:latin typeface="+mn-lt"/>
              </a:rPr>
              <a:t> outlines the current plans in order to gain design clarity and receive feedback from potential users and implementers. Please note that details might change between the publication of this committee note and the actual release of the Lightweight DITA standard.</a:t>
            </a:r>
          </a:p>
        </p:txBody>
      </p:sp>
    </p:spTree>
    <p:extLst>
      <p:ext uri="{BB962C8B-B14F-4D97-AF65-F5344CB8AC3E}">
        <p14:creationId xmlns:p14="http://schemas.microsoft.com/office/powerpoint/2010/main" val="492896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9" name="Straight Connector 38"/>
          <p:cNvCxnSpPr/>
          <p:nvPr/>
        </p:nvCxnSpPr>
        <p:spPr>
          <a:xfrm flipH="1">
            <a:off x="4650824" y="4219906"/>
            <a:ext cx="3000707" cy="0"/>
          </a:xfrm>
          <a:prstGeom prst="line">
            <a:avLst/>
          </a:prstGeom>
          <a:ln w="15875">
            <a:solidFill>
              <a:srgbClr val="FF000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4219903" y="4661040"/>
            <a:ext cx="0" cy="679827"/>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6043444" y="4803229"/>
            <a:ext cx="0" cy="553404"/>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2417380" y="4792717"/>
            <a:ext cx="0" cy="553404"/>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Rectangle: Rounded Corners 16">
            <a:extLst>
              <a:ext uri="{FF2B5EF4-FFF2-40B4-BE49-F238E27FC236}">
                <a16:creationId xmlns:a16="http://schemas.microsoft.com/office/drawing/2014/main" id="{BB693813-72A6-4EA6-96F2-F061FF2CFEFA}"/>
              </a:ext>
            </a:extLst>
          </p:cNvPr>
          <p:cNvSpPr/>
          <p:nvPr/>
        </p:nvSpPr>
        <p:spPr>
          <a:xfrm>
            <a:off x="397073" y="553260"/>
            <a:ext cx="8319031" cy="550666"/>
          </a:xfrm>
          <a:prstGeom prst="roundRect">
            <a:avLst>
              <a:gd name="adj" fmla="val 11119"/>
            </a:avLst>
          </a:prstGeom>
          <a:gradFill flip="none" rotWithShape="1">
            <a:gsLst>
              <a:gs pos="0">
                <a:schemeClr val="accent4">
                  <a:lumMod val="60000"/>
                  <a:lumOff val="40000"/>
                  <a:alpha val="5000"/>
                </a:schemeClr>
              </a:gs>
              <a:gs pos="91000">
                <a:schemeClr val="accent1">
                  <a:lumMod val="45000"/>
                  <a:lumOff val="55000"/>
                </a:schemeClr>
              </a:gs>
              <a:gs pos="83000">
                <a:schemeClr val="accent1">
                  <a:lumMod val="45000"/>
                  <a:lumOff val="55000"/>
                </a:schemeClr>
              </a:gs>
              <a:gs pos="100000">
                <a:schemeClr val="accent1">
                  <a:lumMod val="30000"/>
                  <a:lumOff val="7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08C52659-95B3-4955-8D6C-D9A2307DE00B}"/>
              </a:ext>
            </a:extLst>
          </p:cNvPr>
          <p:cNvCxnSpPr>
            <a:cxnSpLocks/>
          </p:cNvCxnSpPr>
          <p:nvPr/>
        </p:nvCxnSpPr>
        <p:spPr>
          <a:xfrm>
            <a:off x="140677" y="6383209"/>
            <a:ext cx="8572500" cy="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3E12B82-6FE1-45D9-ABE4-FBC91AAE3E8B}"/>
              </a:ext>
            </a:extLst>
          </p:cNvPr>
          <p:cNvCxnSpPr>
            <a:cxnSpLocks/>
          </p:cNvCxnSpPr>
          <p:nvPr/>
        </p:nvCxnSpPr>
        <p:spPr>
          <a:xfrm>
            <a:off x="140677" y="6509241"/>
            <a:ext cx="8584224" cy="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E0645DF-BADD-44A4-AB20-F8C66C67786C}"/>
              </a:ext>
            </a:extLst>
          </p:cNvPr>
          <p:cNvCxnSpPr>
            <a:cxnSpLocks/>
          </p:cNvCxnSpPr>
          <p:nvPr/>
        </p:nvCxnSpPr>
        <p:spPr>
          <a:xfrm>
            <a:off x="296008" y="550194"/>
            <a:ext cx="0" cy="6105583"/>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17C2CE42-0F22-426D-AAE7-14A5AA63A5F6}"/>
              </a:ext>
            </a:extLst>
          </p:cNvPr>
          <p:cNvSpPr txBox="1"/>
          <p:nvPr/>
        </p:nvSpPr>
        <p:spPr>
          <a:xfrm>
            <a:off x="430823" y="550194"/>
            <a:ext cx="5679831" cy="523220"/>
          </a:xfrm>
          <a:prstGeom prst="rect">
            <a:avLst/>
          </a:prstGeom>
          <a:noFill/>
        </p:spPr>
        <p:txBody>
          <a:bodyPr wrap="square" rtlCol="0">
            <a:spAutoFit/>
          </a:bodyPr>
          <a:lstStyle/>
          <a:p>
            <a:r>
              <a:rPr lang="en-US" sz="2800" b="1">
                <a:solidFill>
                  <a:schemeClr val="accent4">
                    <a:lumMod val="75000"/>
                  </a:schemeClr>
                </a:solidFill>
              </a:rPr>
              <a:t>How does it work?</a:t>
            </a:r>
          </a:p>
        </p:txBody>
      </p:sp>
      <p:pic>
        <p:nvPicPr>
          <p:cNvPr id="7" name="Picture 6" descr="A picture containing office&#10;&#10;Description automatically generated">
            <a:extLst>
              <a:ext uri="{FF2B5EF4-FFF2-40B4-BE49-F238E27FC236}">
                <a16:creationId xmlns:a16="http://schemas.microsoft.com/office/drawing/2014/main" id="{8F4D11B8-830A-481E-80FF-D8888D3CBF3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82795" y="6181590"/>
            <a:ext cx="637440" cy="455990"/>
          </a:xfrm>
          <a:prstGeom prst="rect">
            <a:avLst/>
          </a:prstGeom>
        </p:spPr>
      </p:pic>
      <p:sp>
        <p:nvSpPr>
          <p:cNvPr id="6" name="TextBox 5">
            <a:extLst>
              <a:ext uri="{FF2B5EF4-FFF2-40B4-BE49-F238E27FC236}">
                <a16:creationId xmlns:a16="http://schemas.microsoft.com/office/drawing/2014/main" id="{5A6F7485-774F-4805-B563-D6A1BF262166}"/>
              </a:ext>
            </a:extLst>
          </p:cNvPr>
          <p:cNvSpPr txBox="1"/>
          <p:nvPr/>
        </p:nvSpPr>
        <p:spPr>
          <a:xfrm>
            <a:off x="7939448" y="6550268"/>
            <a:ext cx="896399" cy="246221"/>
          </a:xfrm>
          <a:prstGeom prst="rect">
            <a:avLst/>
          </a:prstGeom>
          <a:noFill/>
        </p:spPr>
        <p:txBody>
          <a:bodyPr wrap="none" rtlCol="0">
            <a:spAutoFit/>
          </a:bodyPr>
          <a:lstStyle/>
          <a:p>
            <a:r>
              <a:rPr lang="en-US" sz="1000">
                <a:solidFill>
                  <a:schemeClr val="accent4">
                    <a:lumMod val="75000"/>
                  </a:schemeClr>
                </a:solidFill>
              </a:rPr>
              <a:t>May 12, 2021</a:t>
            </a:r>
          </a:p>
        </p:txBody>
      </p:sp>
      <p:sp>
        <p:nvSpPr>
          <p:cNvPr id="16" name="TextBox 15">
            <a:extLst>
              <a:ext uri="{FF2B5EF4-FFF2-40B4-BE49-F238E27FC236}">
                <a16:creationId xmlns:a16="http://schemas.microsoft.com/office/drawing/2014/main" id="{C43208E0-F9AD-49B8-8CF8-FAA4FA787CFD}"/>
              </a:ext>
            </a:extLst>
          </p:cNvPr>
          <p:cNvSpPr txBox="1"/>
          <p:nvPr/>
        </p:nvSpPr>
        <p:spPr>
          <a:xfrm>
            <a:off x="4382381" y="6550284"/>
            <a:ext cx="527709" cy="246221"/>
          </a:xfrm>
          <a:prstGeom prst="rect">
            <a:avLst/>
          </a:prstGeom>
          <a:noFill/>
        </p:spPr>
        <p:txBody>
          <a:bodyPr wrap="none" rtlCol="0">
            <a:spAutoFit/>
          </a:bodyPr>
          <a:lstStyle/>
          <a:p>
            <a:r>
              <a:rPr lang="en-US" sz="1000">
                <a:solidFill>
                  <a:schemeClr val="accent4">
                    <a:lumMod val="75000"/>
                  </a:schemeClr>
                </a:solidFill>
              </a:rPr>
              <a:t>Slide </a:t>
            </a:r>
            <a:fld id="{CCB0F663-5780-4C89-8676-61EB74CDD9DA}" type="slidenum">
              <a:rPr lang="en-US" sz="1000" smtClean="0">
                <a:solidFill>
                  <a:schemeClr val="accent4">
                    <a:lumMod val="75000"/>
                  </a:schemeClr>
                </a:solidFill>
              </a:rPr>
              <a:t>8</a:t>
            </a:fld>
            <a:endParaRPr lang="en-US" sz="1000">
              <a:solidFill>
                <a:schemeClr val="accent4">
                  <a:lumMod val="75000"/>
                </a:schemeClr>
              </a:solidFill>
            </a:endParaRPr>
          </a:p>
        </p:txBody>
      </p:sp>
      <p:sp>
        <p:nvSpPr>
          <p:cNvPr id="13" name="TextBox 12">
            <a:extLst>
              <a:ext uri="{FF2B5EF4-FFF2-40B4-BE49-F238E27FC236}">
                <a16:creationId xmlns:a16="http://schemas.microsoft.com/office/drawing/2014/main" id="{1FD1373C-5AC9-4F06-B184-68506876448D}"/>
              </a:ext>
            </a:extLst>
          </p:cNvPr>
          <p:cNvSpPr txBox="1"/>
          <p:nvPr/>
        </p:nvSpPr>
        <p:spPr>
          <a:xfrm>
            <a:off x="500430" y="1302602"/>
            <a:ext cx="7845033" cy="2308324"/>
          </a:xfrm>
          <a:prstGeom prst="rect">
            <a:avLst/>
          </a:prstGeom>
          <a:noFill/>
        </p:spPr>
        <p:txBody>
          <a:bodyPr wrap="none" rtlCol="0">
            <a:spAutoFit/>
          </a:bodyPr>
          <a:lstStyle/>
          <a:p>
            <a:pPr marL="342900" indent="-342900">
              <a:buFont typeface="+mj-lt"/>
              <a:buAutoNum type="arabicPeriod"/>
            </a:pPr>
            <a:r>
              <a:rPr lang="en-US" sz="2400" b="1"/>
              <a:t>DITA map: </a:t>
            </a:r>
            <a:r>
              <a:rPr lang="en-US" sz="2400"/>
              <a:t>Provides all the cross-format logic for a DITA</a:t>
            </a:r>
            <a:br>
              <a:rPr lang="en-US" sz="2400"/>
            </a:br>
            <a:r>
              <a:rPr lang="en-US" sz="2400"/>
              <a:t>editor and DITA-OT.</a:t>
            </a:r>
          </a:p>
          <a:p>
            <a:pPr marL="342900" indent="-342900">
              <a:buFont typeface="+mj-lt"/>
              <a:buAutoNum type="arabicPeriod"/>
            </a:pPr>
            <a:r>
              <a:rPr lang="en-US" sz="2400" b="1"/>
              <a:t>DITA-OT markup parsers: </a:t>
            </a:r>
            <a:r>
              <a:rPr lang="en-US" sz="2400"/>
              <a:t>Provide on-the-fly conversion of </a:t>
            </a:r>
            <a:br>
              <a:rPr lang="en-US" sz="2400"/>
            </a:br>
            <a:r>
              <a:rPr lang="en-US" sz="2400"/>
              <a:t>Markdown to XML and HTML5 to XML.</a:t>
            </a:r>
            <a:r>
              <a:rPr lang="en-US" sz="2400" b="1"/>
              <a:t>  </a:t>
            </a:r>
          </a:p>
          <a:p>
            <a:pPr marL="342900" indent="-342900">
              <a:buFont typeface="+mj-lt"/>
              <a:buAutoNum type="arabicPeriod"/>
            </a:pPr>
            <a:r>
              <a:rPr lang="en-US" sz="2400" b="1"/>
              <a:t>XML parser: </a:t>
            </a:r>
            <a:r>
              <a:rPr lang="en-US" sz="2400"/>
              <a:t>Handles validation</a:t>
            </a:r>
            <a:r>
              <a:rPr lang="en-US" sz="2400" b="1"/>
              <a:t> </a:t>
            </a:r>
          </a:p>
          <a:p>
            <a:pPr marL="342900" indent="-342900">
              <a:buFont typeface="+mj-lt"/>
              <a:buAutoNum type="arabicPeriod"/>
            </a:pPr>
            <a:r>
              <a:rPr lang="en-US" sz="2400" b="1"/>
              <a:t>DITA-OT transforms: </a:t>
            </a:r>
            <a:r>
              <a:rPr lang="en-US" sz="2400"/>
              <a:t>Generate output.</a:t>
            </a:r>
            <a:r>
              <a:rPr lang="en-US" sz="2400" b="1"/>
              <a:t> </a:t>
            </a:r>
          </a:p>
        </p:txBody>
      </p:sp>
      <p:pic>
        <p:nvPicPr>
          <p:cNvPr id="2" name="Picture 1"/>
          <p:cNvPicPr>
            <a:picLocks noChangeAspect="1"/>
          </p:cNvPicPr>
          <p:nvPr/>
        </p:nvPicPr>
        <p:blipFill>
          <a:blip r:embed="rId3"/>
          <a:stretch>
            <a:fillRect/>
          </a:stretch>
        </p:blipFill>
        <p:spPr>
          <a:xfrm>
            <a:off x="3788136" y="3848198"/>
            <a:ext cx="812842" cy="812842"/>
          </a:xfrm>
          <a:prstGeom prst="rect">
            <a:avLst/>
          </a:prstGeom>
        </p:spPr>
      </p:pic>
      <p:pic>
        <p:nvPicPr>
          <p:cNvPr id="3" name="Picture 2"/>
          <p:cNvPicPr>
            <a:picLocks noChangeAspect="1"/>
          </p:cNvPicPr>
          <p:nvPr/>
        </p:nvPicPr>
        <p:blipFill>
          <a:blip r:embed="rId4"/>
          <a:stretch>
            <a:fillRect/>
          </a:stretch>
        </p:blipFill>
        <p:spPr>
          <a:xfrm>
            <a:off x="2199953" y="5367355"/>
            <a:ext cx="445594" cy="504725"/>
          </a:xfrm>
          <a:prstGeom prst="rect">
            <a:avLst/>
          </a:prstGeom>
        </p:spPr>
      </p:pic>
      <p:sp>
        <p:nvSpPr>
          <p:cNvPr id="4" name="TextBox 3"/>
          <p:cNvSpPr txBox="1"/>
          <p:nvPr/>
        </p:nvSpPr>
        <p:spPr>
          <a:xfrm>
            <a:off x="3761501" y="3622661"/>
            <a:ext cx="954107" cy="246221"/>
          </a:xfrm>
          <a:prstGeom prst="rect">
            <a:avLst/>
          </a:prstGeom>
          <a:noFill/>
        </p:spPr>
        <p:txBody>
          <a:bodyPr wrap="none" rtlCol="0">
            <a:spAutoFit/>
          </a:bodyPr>
          <a:lstStyle/>
          <a:p>
            <a:r>
              <a:rPr lang="en-US" sz="1000" b="1">
                <a:latin typeface="Courier New" panose="02070309020205020404" pitchFamily="49" charset="0"/>
                <a:cs typeface="Courier New" panose="02070309020205020404" pitchFamily="49" charset="0"/>
              </a:rPr>
              <a:t>lw-map.dtd</a:t>
            </a:r>
            <a:endParaRPr lang="en-US" sz="1000"/>
          </a:p>
        </p:txBody>
      </p:sp>
      <p:sp>
        <p:nvSpPr>
          <p:cNvPr id="14" name="TextBox 13"/>
          <p:cNvSpPr txBox="1"/>
          <p:nvPr/>
        </p:nvSpPr>
        <p:spPr>
          <a:xfrm>
            <a:off x="1945696" y="5822755"/>
            <a:ext cx="1031051" cy="246221"/>
          </a:xfrm>
          <a:prstGeom prst="rect">
            <a:avLst/>
          </a:prstGeom>
          <a:noFill/>
        </p:spPr>
        <p:txBody>
          <a:bodyPr wrap="none" rtlCol="0">
            <a:spAutoFit/>
          </a:bodyPr>
          <a:lstStyle/>
          <a:p>
            <a:r>
              <a:rPr lang="en-US" sz="1000" b="1">
                <a:latin typeface="Courier New" panose="02070309020205020404" pitchFamily="49" charset="0"/>
                <a:cs typeface="Courier New" panose="02070309020205020404" pitchFamily="49" charset="0"/>
              </a:rPr>
              <a:t>type="dita"</a:t>
            </a:r>
            <a:endParaRPr lang="en-US" sz="1000"/>
          </a:p>
        </p:txBody>
      </p:sp>
      <p:pic>
        <p:nvPicPr>
          <p:cNvPr id="10" name="Picture 9"/>
          <p:cNvPicPr>
            <a:picLocks noChangeAspect="1"/>
          </p:cNvPicPr>
          <p:nvPr/>
        </p:nvPicPr>
        <p:blipFill>
          <a:blip r:embed="rId5"/>
          <a:stretch>
            <a:fillRect/>
          </a:stretch>
        </p:blipFill>
        <p:spPr>
          <a:xfrm>
            <a:off x="3871239" y="5402878"/>
            <a:ext cx="699120" cy="464965"/>
          </a:xfrm>
          <a:prstGeom prst="rect">
            <a:avLst/>
          </a:prstGeom>
        </p:spPr>
      </p:pic>
      <p:sp>
        <p:nvSpPr>
          <p:cNvPr id="18" name="TextBox 17"/>
          <p:cNvSpPr txBox="1"/>
          <p:nvPr/>
        </p:nvSpPr>
        <p:spPr>
          <a:xfrm>
            <a:off x="3705272" y="5822755"/>
            <a:ext cx="1107996" cy="246221"/>
          </a:xfrm>
          <a:prstGeom prst="rect">
            <a:avLst/>
          </a:prstGeom>
          <a:noFill/>
        </p:spPr>
        <p:txBody>
          <a:bodyPr wrap="none" rtlCol="0">
            <a:spAutoFit/>
          </a:bodyPr>
          <a:lstStyle/>
          <a:p>
            <a:r>
              <a:rPr lang="en-US" sz="1000" b="1">
                <a:latin typeface="Courier New" panose="02070309020205020404" pitchFamily="49" charset="0"/>
                <a:cs typeface="Courier New" panose="02070309020205020404" pitchFamily="49" charset="0"/>
              </a:rPr>
              <a:t>type="mdita"</a:t>
            </a:r>
            <a:endParaRPr lang="en-US" sz="1000"/>
          </a:p>
        </p:txBody>
      </p:sp>
      <p:pic>
        <p:nvPicPr>
          <p:cNvPr id="15" name="Picture 14"/>
          <p:cNvPicPr>
            <a:picLocks noChangeAspect="1"/>
          </p:cNvPicPr>
          <p:nvPr/>
        </p:nvPicPr>
        <p:blipFill>
          <a:blip r:embed="rId6"/>
          <a:stretch>
            <a:fillRect/>
          </a:stretch>
        </p:blipFill>
        <p:spPr>
          <a:xfrm>
            <a:off x="5817072" y="5367355"/>
            <a:ext cx="462706" cy="452480"/>
          </a:xfrm>
          <a:prstGeom prst="rect">
            <a:avLst/>
          </a:prstGeom>
        </p:spPr>
      </p:pic>
      <p:sp>
        <p:nvSpPr>
          <p:cNvPr id="19" name="TextBox 18"/>
          <p:cNvSpPr txBox="1"/>
          <p:nvPr/>
        </p:nvSpPr>
        <p:spPr>
          <a:xfrm>
            <a:off x="5505982" y="5822755"/>
            <a:ext cx="1107996" cy="246221"/>
          </a:xfrm>
          <a:prstGeom prst="rect">
            <a:avLst/>
          </a:prstGeom>
          <a:noFill/>
        </p:spPr>
        <p:txBody>
          <a:bodyPr wrap="none" rtlCol="0">
            <a:spAutoFit/>
          </a:bodyPr>
          <a:lstStyle/>
          <a:p>
            <a:r>
              <a:rPr lang="en-US" sz="1000" b="1">
                <a:latin typeface="Courier New" panose="02070309020205020404" pitchFamily="49" charset="0"/>
                <a:cs typeface="Courier New" panose="02070309020205020404" pitchFamily="49" charset="0"/>
              </a:rPr>
              <a:t>type="hdita"</a:t>
            </a:r>
            <a:endParaRPr lang="en-US" sz="1000"/>
          </a:p>
        </p:txBody>
      </p:sp>
      <p:sp>
        <p:nvSpPr>
          <p:cNvPr id="20" name="Rounded Rectangle 19"/>
          <p:cNvSpPr/>
          <p:nvPr/>
        </p:nvSpPr>
        <p:spPr>
          <a:xfrm>
            <a:off x="1713083" y="4941769"/>
            <a:ext cx="1506053" cy="286738"/>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1961451" y="4925986"/>
            <a:ext cx="1025345" cy="307777"/>
          </a:xfrm>
          <a:prstGeom prst="rect">
            <a:avLst/>
          </a:prstGeom>
          <a:noFill/>
        </p:spPr>
        <p:txBody>
          <a:bodyPr wrap="none" rtlCol="0">
            <a:spAutoFit/>
          </a:bodyPr>
          <a:lstStyle/>
          <a:p>
            <a:r>
              <a:rPr lang="en-US" sz="1400" b="1"/>
              <a:t>XML Parser</a:t>
            </a:r>
          </a:p>
        </p:txBody>
      </p:sp>
      <p:sp>
        <p:nvSpPr>
          <p:cNvPr id="22" name="Rounded Rectangle 21"/>
          <p:cNvSpPr/>
          <p:nvPr/>
        </p:nvSpPr>
        <p:spPr>
          <a:xfrm>
            <a:off x="3494584" y="4936515"/>
            <a:ext cx="1506053" cy="286738"/>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3543256" y="4925986"/>
            <a:ext cx="1506695" cy="307777"/>
          </a:xfrm>
          <a:prstGeom prst="rect">
            <a:avLst/>
          </a:prstGeom>
          <a:noFill/>
        </p:spPr>
        <p:txBody>
          <a:bodyPr wrap="none" rtlCol="0">
            <a:spAutoFit/>
          </a:bodyPr>
          <a:lstStyle/>
          <a:p>
            <a:r>
              <a:rPr lang="en-US" sz="1400" b="1"/>
              <a:t>Markdown Parser</a:t>
            </a:r>
          </a:p>
        </p:txBody>
      </p:sp>
      <p:sp>
        <p:nvSpPr>
          <p:cNvPr id="24" name="Rounded Rectangle 23"/>
          <p:cNvSpPr/>
          <p:nvPr/>
        </p:nvSpPr>
        <p:spPr>
          <a:xfrm>
            <a:off x="5286589" y="4952281"/>
            <a:ext cx="1506053" cy="286738"/>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5482405" y="4925986"/>
            <a:ext cx="1219308" cy="307777"/>
          </a:xfrm>
          <a:prstGeom prst="rect">
            <a:avLst/>
          </a:prstGeom>
          <a:noFill/>
        </p:spPr>
        <p:txBody>
          <a:bodyPr wrap="none" rtlCol="0">
            <a:spAutoFit/>
          </a:bodyPr>
          <a:lstStyle/>
          <a:p>
            <a:r>
              <a:rPr lang="en-US" sz="1400" b="1"/>
              <a:t>HTML5 Parser</a:t>
            </a:r>
          </a:p>
        </p:txBody>
      </p:sp>
      <p:cxnSp>
        <p:nvCxnSpPr>
          <p:cNvPr id="35" name="Straight Connector 34"/>
          <p:cNvCxnSpPr/>
          <p:nvPr/>
        </p:nvCxnSpPr>
        <p:spPr>
          <a:xfrm flipH="1">
            <a:off x="2417380" y="4803229"/>
            <a:ext cx="3626064" cy="0"/>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pic>
        <p:nvPicPr>
          <p:cNvPr id="38" name="Picture 37"/>
          <p:cNvPicPr>
            <a:picLocks noChangeAspect="1"/>
          </p:cNvPicPr>
          <p:nvPr/>
        </p:nvPicPr>
        <p:blipFill>
          <a:blip r:embed="rId7"/>
          <a:stretch>
            <a:fillRect/>
          </a:stretch>
        </p:blipFill>
        <p:spPr>
          <a:xfrm>
            <a:off x="6515308" y="3943258"/>
            <a:ext cx="844593" cy="514376"/>
          </a:xfrm>
          <a:prstGeom prst="rect">
            <a:avLst/>
          </a:prstGeom>
        </p:spPr>
      </p:pic>
      <p:sp>
        <p:nvSpPr>
          <p:cNvPr id="41" name="TextBox 40"/>
          <p:cNvSpPr txBox="1"/>
          <p:nvPr/>
        </p:nvSpPr>
        <p:spPr>
          <a:xfrm>
            <a:off x="7666822" y="3963808"/>
            <a:ext cx="705642" cy="523220"/>
          </a:xfrm>
          <a:prstGeom prst="rect">
            <a:avLst/>
          </a:prstGeom>
          <a:noFill/>
        </p:spPr>
        <p:txBody>
          <a:bodyPr wrap="none" rtlCol="0">
            <a:spAutoFit/>
          </a:bodyPr>
          <a:lstStyle/>
          <a:p>
            <a:pPr algn="ctr"/>
            <a:r>
              <a:rPr lang="en-US" sz="1400" b="1"/>
              <a:t>HTML5</a:t>
            </a:r>
            <a:br>
              <a:rPr lang="en-US" sz="1400" b="1"/>
            </a:br>
            <a:r>
              <a:rPr lang="en-US" sz="1400" b="1"/>
              <a:t>PDF</a:t>
            </a:r>
          </a:p>
        </p:txBody>
      </p:sp>
      <p:sp>
        <p:nvSpPr>
          <p:cNvPr id="42" name="Rounded Rectangle 41"/>
          <p:cNvSpPr/>
          <p:nvPr/>
        </p:nvSpPr>
        <p:spPr>
          <a:xfrm>
            <a:off x="4752955" y="4088190"/>
            <a:ext cx="1506053" cy="286738"/>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p:cNvSpPr txBox="1"/>
          <p:nvPr/>
        </p:nvSpPr>
        <p:spPr>
          <a:xfrm>
            <a:off x="5001323" y="4072407"/>
            <a:ext cx="1025345" cy="307777"/>
          </a:xfrm>
          <a:prstGeom prst="rect">
            <a:avLst/>
          </a:prstGeom>
          <a:noFill/>
        </p:spPr>
        <p:txBody>
          <a:bodyPr wrap="none" rtlCol="0">
            <a:spAutoFit/>
          </a:bodyPr>
          <a:lstStyle/>
          <a:p>
            <a:r>
              <a:rPr lang="en-US" sz="1400" b="1"/>
              <a:t>XML Parser</a:t>
            </a:r>
          </a:p>
        </p:txBody>
      </p:sp>
    </p:spTree>
    <p:extLst>
      <p:ext uri="{BB962C8B-B14F-4D97-AF65-F5344CB8AC3E}">
        <p14:creationId xmlns:p14="http://schemas.microsoft.com/office/powerpoint/2010/main" val="4401275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BB693813-72A6-4EA6-96F2-F061FF2CFEFA}"/>
              </a:ext>
            </a:extLst>
          </p:cNvPr>
          <p:cNvSpPr/>
          <p:nvPr/>
        </p:nvSpPr>
        <p:spPr>
          <a:xfrm>
            <a:off x="397073" y="553260"/>
            <a:ext cx="8319031" cy="550666"/>
          </a:xfrm>
          <a:prstGeom prst="roundRect">
            <a:avLst>
              <a:gd name="adj" fmla="val 11119"/>
            </a:avLst>
          </a:prstGeom>
          <a:gradFill flip="none" rotWithShape="1">
            <a:gsLst>
              <a:gs pos="0">
                <a:schemeClr val="accent4">
                  <a:lumMod val="60000"/>
                  <a:lumOff val="40000"/>
                  <a:alpha val="5000"/>
                </a:schemeClr>
              </a:gs>
              <a:gs pos="91000">
                <a:schemeClr val="accent1">
                  <a:lumMod val="45000"/>
                  <a:lumOff val="55000"/>
                </a:schemeClr>
              </a:gs>
              <a:gs pos="83000">
                <a:schemeClr val="accent1">
                  <a:lumMod val="45000"/>
                  <a:lumOff val="55000"/>
                </a:schemeClr>
              </a:gs>
              <a:gs pos="100000">
                <a:schemeClr val="accent1">
                  <a:lumMod val="30000"/>
                  <a:lumOff val="7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08C52659-95B3-4955-8D6C-D9A2307DE00B}"/>
              </a:ext>
            </a:extLst>
          </p:cNvPr>
          <p:cNvCxnSpPr>
            <a:cxnSpLocks/>
          </p:cNvCxnSpPr>
          <p:nvPr/>
        </p:nvCxnSpPr>
        <p:spPr>
          <a:xfrm>
            <a:off x="140677" y="6383209"/>
            <a:ext cx="8572500" cy="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3E12B82-6FE1-45D9-ABE4-FBC91AAE3E8B}"/>
              </a:ext>
            </a:extLst>
          </p:cNvPr>
          <p:cNvCxnSpPr>
            <a:cxnSpLocks/>
          </p:cNvCxnSpPr>
          <p:nvPr/>
        </p:nvCxnSpPr>
        <p:spPr>
          <a:xfrm>
            <a:off x="140677" y="6509241"/>
            <a:ext cx="8584224" cy="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E0645DF-BADD-44A4-AB20-F8C66C67786C}"/>
              </a:ext>
            </a:extLst>
          </p:cNvPr>
          <p:cNvCxnSpPr>
            <a:cxnSpLocks/>
          </p:cNvCxnSpPr>
          <p:nvPr/>
        </p:nvCxnSpPr>
        <p:spPr>
          <a:xfrm>
            <a:off x="296008" y="550194"/>
            <a:ext cx="0" cy="6105583"/>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17C2CE42-0F22-426D-AAE7-14A5AA63A5F6}"/>
              </a:ext>
            </a:extLst>
          </p:cNvPr>
          <p:cNvSpPr txBox="1"/>
          <p:nvPr/>
        </p:nvSpPr>
        <p:spPr>
          <a:xfrm>
            <a:off x="430823" y="550194"/>
            <a:ext cx="5679831" cy="523220"/>
          </a:xfrm>
          <a:prstGeom prst="rect">
            <a:avLst/>
          </a:prstGeom>
          <a:noFill/>
        </p:spPr>
        <p:txBody>
          <a:bodyPr wrap="square" rtlCol="0">
            <a:spAutoFit/>
          </a:bodyPr>
          <a:lstStyle/>
          <a:p>
            <a:r>
              <a:rPr lang="en-US" sz="2800" b="1">
                <a:solidFill>
                  <a:schemeClr val="accent4">
                    <a:lumMod val="75000"/>
                  </a:schemeClr>
                </a:solidFill>
              </a:rPr>
              <a:t>How does it work?</a:t>
            </a:r>
          </a:p>
        </p:txBody>
      </p:sp>
      <p:pic>
        <p:nvPicPr>
          <p:cNvPr id="7" name="Picture 6" descr="A picture containing office&#10;&#10;Description automatically generated">
            <a:extLst>
              <a:ext uri="{FF2B5EF4-FFF2-40B4-BE49-F238E27FC236}">
                <a16:creationId xmlns:a16="http://schemas.microsoft.com/office/drawing/2014/main" id="{8F4D11B8-830A-481E-80FF-D8888D3CBF3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82795" y="6181590"/>
            <a:ext cx="637440" cy="455990"/>
          </a:xfrm>
          <a:prstGeom prst="rect">
            <a:avLst/>
          </a:prstGeom>
        </p:spPr>
      </p:pic>
      <p:sp>
        <p:nvSpPr>
          <p:cNvPr id="6" name="TextBox 5">
            <a:extLst>
              <a:ext uri="{FF2B5EF4-FFF2-40B4-BE49-F238E27FC236}">
                <a16:creationId xmlns:a16="http://schemas.microsoft.com/office/drawing/2014/main" id="{5A6F7485-774F-4805-B563-D6A1BF262166}"/>
              </a:ext>
            </a:extLst>
          </p:cNvPr>
          <p:cNvSpPr txBox="1"/>
          <p:nvPr/>
        </p:nvSpPr>
        <p:spPr>
          <a:xfrm>
            <a:off x="7939448" y="6550268"/>
            <a:ext cx="896399" cy="246221"/>
          </a:xfrm>
          <a:prstGeom prst="rect">
            <a:avLst/>
          </a:prstGeom>
          <a:noFill/>
        </p:spPr>
        <p:txBody>
          <a:bodyPr wrap="none" rtlCol="0">
            <a:spAutoFit/>
          </a:bodyPr>
          <a:lstStyle/>
          <a:p>
            <a:r>
              <a:rPr lang="en-US" sz="1000">
                <a:solidFill>
                  <a:schemeClr val="accent4">
                    <a:lumMod val="75000"/>
                  </a:schemeClr>
                </a:solidFill>
              </a:rPr>
              <a:t>May 12, 2021</a:t>
            </a:r>
          </a:p>
        </p:txBody>
      </p:sp>
      <p:sp>
        <p:nvSpPr>
          <p:cNvPr id="16" name="TextBox 15">
            <a:extLst>
              <a:ext uri="{FF2B5EF4-FFF2-40B4-BE49-F238E27FC236}">
                <a16:creationId xmlns:a16="http://schemas.microsoft.com/office/drawing/2014/main" id="{C43208E0-F9AD-49B8-8CF8-FAA4FA787CFD}"/>
              </a:ext>
            </a:extLst>
          </p:cNvPr>
          <p:cNvSpPr txBox="1"/>
          <p:nvPr/>
        </p:nvSpPr>
        <p:spPr>
          <a:xfrm>
            <a:off x="4382381" y="6550284"/>
            <a:ext cx="527709" cy="246221"/>
          </a:xfrm>
          <a:prstGeom prst="rect">
            <a:avLst/>
          </a:prstGeom>
          <a:noFill/>
        </p:spPr>
        <p:txBody>
          <a:bodyPr wrap="none" rtlCol="0">
            <a:spAutoFit/>
          </a:bodyPr>
          <a:lstStyle/>
          <a:p>
            <a:r>
              <a:rPr lang="en-US" sz="1000">
                <a:solidFill>
                  <a:schemeClr val="accent4">
                    <a:lumMod val="75000"/>
                  </a:schemeClr>
                </a:solidFill>
              </a:rPr>
              <a:t>Slide </a:t>
            </a:r>
            <a:fld id="{CCB0F663-5780-4C89-8676-61EB74CDD9DA}" type="slidenum">
              <a:rPr lang="en-US" sz="1000" smtClean="0">
                <a:solidFill>
                  <a:schemeClr val="accent4">
                    <a:lumMod val="75000"/>
                  </a:schemeClr>
                </a:solidFill>
              </a:rPr>
              <a:t>9</a:t>
            </a:fld>
            <a:endParaRPr lang="en-US" sz="1000">
              <a:solidFill>
                <a:schemeClr val="accent4">
                  <a:lumMod val="75000"/>
                </a:schemeClr>
              </a:solidFill>
            </a:endParaRPr>
          </a:p>
        </p:txBody>
      </p:sp>
      <p:sp>
        <p:nvSpPr>
          <p:cNvPr id="13" name="TextBox 12">
            <a:extLst>
              <a:ext uri="{FF2B5EF4-FFF2-40B4-BE49-F238E27FC236}">
                <a16:creationId xmlns:a16="http://schemas.microsoft.com/office/drawing/2014/main" id="{5FA8954E-365E-4FD9-826D-E8C3A35F099A}"/>
              </a:ext>
            </a:extLst>
          </p:cNvPr>
          <p:cNvSpPr txBox="1"/>
          <p:nvPr/>
        </p:nvSpPr>
        <p:spPr>
          <a:xfrm>
            <a:off x="338138" y="1250343"/>
            <a:ext cx="8653462" cy="4802187"/>
          </a:xfrm>
          <a:prstGeom prst="rect">
            <a:avLst/>
          </a:prstGeom>
          <a:noFill/>
        </p:spPr>
        <p:txBody>
          <a:bodyPr>
            <a:spAutoFit/>
          </a:bodyPr>
          <a:lstStyle/>
          <a:p>
            <a:pPr>
              <a:defRPr/>
            </a:pPr>
            <a:r>
              <a:rPr lang="en-US" sz="2000" b="1" i="0" dirty="0">
                <a:latin typeface="+mn-lt"/>
              </a:rPr>
              <a:t>Lightweight DITA map</a:t>
            </a:r>
          </a:p>
          <a:p>
            <a:pPr>
              <a:defRPr/>
            </a:pPr>
            <a:r>
              <a:rPr lang="en-US" sz="2000" i="0" dirty="0">
                <a:latin typeface="+mn-lt"/>
              </a:rPr>
              <a:t> - XDITA</a:t>
            </a:r>
            <a:br>
              <a:rPr lang="en-US" sz="2000" i="0" dirty="0">
                <a:latin typeface="+mn-lt"/>
              </a:rPr>
            </a:br>
            <a:r>
              <a:rPr lang="en-US" sz="1400" i="0" dirty="0">
                <a:latin typeface="Courier New" panose="02070309020205020404" pitchFamily="49" charset="0"/>
                <a:cs typeface="Courier New" panose="02070309020205020404" pitchFamily="49" charset="0"/>
              </a:rPr>
              <a:t> &lt;?xml version="1.0" encoding="UTF-8"?&gt;</a:t>
            </a:r>
            <a:br>
              <a:rPr lang="en-US" sz="1400" i="0" dirty="0">
                <a:latin typeface="Courier New" panose="02070309020205020404" pitchFamily="49" charset="0"/>
                <a:cs typeface="Courier New" panose="02070309020205020404" pitchFamily="49" charset="0"/>
              </a:rPr>
            </a:br>
            <a:r>
              <a:rPr lang="en-US" sz="1400" i="0" dirty="0">
                <a:latin typeface="Courier New" panose="02070309020205020404" pitchFamily="49" charset="0"/>
                <a:cs typeface="Courier New" panose="02070309020205020404" pitchFamily="49" charset="0"/>
              </a:rPr>
              <a:t> &lt;!DOCTYPE map PUBLIC "-//OASIS//DTD </a:t>
            </a:r>
            <a:r>
              <a:rPr lang="en-US" sz="1400" b="1" i="0" dirty="0">
                <a:latin typeface="Courier New" panose="02070309020205020404" pitchFamily="49" charset="0"/>
                <a:cs typeface="Courier New" panose="02070309020205020404" pitchFamily="49" charset="0"/>
              </a:rPr>
              <a:t>LIGHTWEIGHT DITA Map</a:t>
            </a:r>
            <a:r>
              <a:rPr lang="en-US" sz="1400" i="0" dirty="0">
                <a:latin typeface="Courier New" panose="02070309020205020404" pitchFamily="49" charset="0"/>
                <a:cs typeface="Courier New" panose="02070309020205020404" pitchFamily="49" charset="0"/>
              </a:rPr>
              <a:t>//EN" "</a:t>
            </a:r>
            <a:r>
              <a:rPr lang="en-US" sz="1400" b="1" i="0" dirty="0" err="1">
                <a:latin typeface="Courier New" panose="02070309020205020404" pitchFamily="49" charset="0"/>
                <a:cs typeface="Courier New" panose="02070309020205020404" pitchFamily="49" charset="0"/>
              </a:rPr>
              <a:t>lw-map.dtd</a:t>
            </a:r>
            <a:r>
              <a:rPr lang="en-US" sz="1400" i="0" dirty="0">
                <a:latin typeface="Courier New" panose="02070309020205020404" pitchFamily="49" charset="0"/>
                <a:cs typeface="Courier New" panose="02070309020205020404" pitchFamily="49" charset="0"/>
              </a:rPr>
              <a:t>"&gt;</a:t>
            </a:r>
          </a:p>
          <a:p>
            <a:pPr>
              <a:defRPr/>
            </a:pPr>
            <a:r>
              <a:rPr lang="en-US" sz="1400" i="0" dirty="0">
                <a:latin typeface="Courier New" panose="02070309020205020404" pitchFamily="49" charset="0"/>
                <a:cs typeface="Courier New" panose="02070309020205020404" pitchFamily="49" charset="0"/>
              </a:rPr>
              <a:t> &lt;map id="</a:t>
            </a:r>
            <a:r>
              <a:rPr lang="en-US" sz="1400" i="0" dirty="0" err="1">
                <a:latin typeface="Courier New" panose="02070309020205020404" pitchFamily="49" charset="0"/>
                <a:cs typeface="Courier New" panose="02070309020205020404" pitchFamily="49" charset="0"/>
              </a:rPr>
              <a:t>rlnmap</a:t>
            </a:r>
            <a:r>
              <a:rPr lang="en-US" sz="1400" i="0" dirty="0">
                <a:latin typeface="Courier New" panose="02070309020205020404" pitchFamily="49" charset="0"/>
                <a:cs typeface="Courier New" panose="02070309020205020404" pitchFamily="49" charset="0"/>
              </a:rPr>
              <a:t>"&gt;</a:t>
            </a:r>
            <a:br>
              <a:rPr lang="en-US" sz="1400" i="0" dirty="0">
                <a:latin typeface="Courier New" panose="02070309020205020404" pitchFamily="49" charset="0"/>
                <a:cs typeface="Courier New" panose="02070309020205020404" pitchFamily="49" charset="0"/>
              </a:rPr>
            </a:br>
            <a:endParaRPr lang="en-US" sz="1400" i="0" dirty="0">
              <a:latin typeface="Courier New" panose="02070309020205020404" pitchFamily="49" charset="0"/>
              <a:cs typeface="Courier New" panose="02070309020205020404" pitchFamily="49" charset="0"/>
            </a:endParaRPr>
          </a:p>
          <a:p>
            <a:pPr>
              <a:defRPr/>
            </a:pPr>
            <a:r>
              <a:rPr lang="en-US" sz="1400" i="0" dirty="0">
                <a:latin typeface="Courier New" panose="02070309020205020404" pitchFamily="49" charset="0"/>
                <a:cs typeface="Courier New" panose="02070309020205020404" pitchFamily="49" charset="0"/>
              </a:rPr>
              <a:t>   &lt;</a:t>
            </a:r>
            <a:r>
              <a:rPr lang="en-US" sz="1400" i="0" dirty="0" err="1">
                <a:latin typeface="Courier New" panose="02070309020205020404" pitchFamily="49" charset="0"/>
                <a:cs typeface="Courier New" panose="02070309020205020404" pitchFamily="49" charset="0"/>
              </a:rPr>
              <a:t>topicmeta</a:t>
            </a:r>
            <a:r>
              <a:rPr lang="en-US" sz="1400" i="0" dirty="0">
                <a:latin typeface="Courier New" panose="02070309020205020404" pitchFamily="49" charset="0"/>
                <a:cs typeface="Courier New" panose="02070309020205020404" pitchFamily="49" charset="0"/>
              </a:rPr>
              <a:t>&gt;</a:t>
            </a:r>
          </a:p>
          <a:p>
            <a:pPr>
              <a:defRPr/>
            </a:pPr>
            <a:r>
              <a:rPr lang="en-US" sz="1400" i="0" dirty="0">
                <a:latin typeface="Courier New" panose="02070309020205020404" pitchFamily="49" charset="0"/>
                <a:cs typeface="Courier New" panose="02070309020205020404" pitchFamily="49" charset="0"/>
              </a:rPr>
              <a:t>     &lt;</a:t>
            </a:r>
            <a:r>
              <a:rPr lang="en-US" sz="1400" i="0" dirty="0" err="1">
                <a:latin typeface="Courier New" panose="02070309020205020404" pitchFamily="49" charset="0"/>
                <a:cs typeface="Courier New" panose="02070309020205020404" pitchFamily="49" charset="0"/>
              </a:rPr>
              <a:t>navtitle</a:t>
            </a:r>
            <a:r>
              <a:rPr lang="en-US" sz="1400" i="0" dirty="0">
                <a:latin typeface="Courier New" panose="02070309020205020404" pitchFamily="49" charset="0"/>
                <a:cs typeface="Courier New" panose="02070309020205020404" pitchFamily="49" charset="0"/>
              </a:rPr>
              <a:t>&gt;Remote Lighting Network&lt;/</a:t>
            </a:r>
            <a:r>
              <a:rPr lang="en-US" sz="1400" i="0" dirty="0" err="1">
                <a:latin typeface="Courier New" panose="02070309020205020404" pitchFamily="49" charset="0"/>
                <a:cs typeface="Courier New" panose="02070309020205020404" pitchFamily="49" charset="0"/>
              </a:rPr>
              <a:t>navtitle</a:t>
            </a:r>
            <a:r>
              <a:rPr lang="en-US" sz="1400" i="0" dirty="0">
                <a:latin typeface="Courier New" panose="02070309020205020404" pitchFamily="49" charset="0"/>
                <a:cs typeface="Courier New" panose="02070309020205020404" pitchFamily="49" charset="0"/>
              </a:rPr>
              <a:t>&gt;</a:t>
            </a:r>
          </a:p>
          <a:p>
            <a:pPr>
              <a:defRPr/>
            </a:pPr>
            <a:r>
              <a:rPr lang="en-US" sz="1400" i="0" dirty="0">
                <a:latin typeface="Courier New" panose="02070309020205020404" pitchFamily="49" charset="0"/>
                <a:cs typeface="Courier New" panose="02070309020205020404" pitchFamily="49" charset="0"/>
              </a:rPr>
              <a:t>   &lt;/</a:t>
            </a:r>
            <a:r>
              <a:rPr lang="en-US" sz="1400" i="0" dirty="0" err="1">
                <a:latin typeface="Courier New" panose="02070309020205020404" pitchFamily="49" charset="0"/>
                <a:cs typeface="Courier New" panose="02070309020205020404" pitchFamily="49" charset="0"/>
              </a:rPr>
              <a:t>topicmeta</a:t>
            </a:r>
            <a:r>
              <a:rPr lang="en-US" sz="1400" i="0" dirty="0">
                <a:latin typeface="Courier New" panose="02070309020205020404" pitchFamily="49" charset="0"/>
                <a:cs typeface="Courier New" panose="02070309020205020404" pitchFamily="49" charset="0"/>
              </a:rPr>
              <a:t>&gt;</a:t>
            </a:r>
          </a:p>
          <a:p>
            <a:pPr>
              <a:defRPr/>
            </a:pPr>
            <a:endParaRPr lang="en-US" sz="1400" i="0" dirty="0">
              <a:latin typeface="Courier New" panose="02070309020205020404" pitchFamily="49" charset="0"/>
              <a:cs typeface="Courier New" panose="02070309020205020404" pitchFamily="49" charset="0"/>
            </a:endParaRPr>
          </a:p>
          <a:p>
            <a:pPr>
              <a:defRPr/>
            </a:pPr>
            <a:r>
              <a:rPr lang="en-US" sz="1400" i="0" dirty="0">
                <a:latin typeface="Courier New" panose="02070309020205020404" pitchFamily="49" charset="0"/>
                <a:cs typeface="Courier New" panose="02070309020205020404" pitchFamily="49" charset="0"/>
              </a:rPr>
              <a:t>   &lt;</a:t>
            </a:r>
            <a:r>
              <a:rPr lang="en-US" sz="1400" i="0" dirty="0" err="1">
                <a:latin typeface="Courier New" panose="02070309020205020404" pitchFamily="49" charset="0"/>
                <a:cs typeface="Courier New" panose="02070309020205020404" pitchFamily="49" charset="0"/>
              </a:rPr>
              <a:t>keydef</a:t>
            </a:r>
            <a:r>
              <a:rPr lang="en-US" sz="1400" i="0" dirty="0">
                <a:latin typeface="Courier New" panose="02070309020205020404" pitchFamily="49" charset="0"/>
                <a:cs typeface="Courier New" panose="02070309020205020404" pitchFamily="49" charset="0"/>
              </a:rPr>
              <a:t> </a:t>
            </a:r>
            <a:r>
              <a:rPr lang="en-US" sz="1400" b="1" i="0" dirty="0">
                <a:latin typeface="Courier New" panose="02070309020205020404" pitchFamily="49" charset="0"/>
                <a:cs typeface="Courier New" panose="02070309020205020404" pitchFamily="49" charset="0"/>
              </a:rPr>
              <a:t>keys="product-name"</a:t>
            </a:r>
            <a:r>
              <a:rPr lang="en-US" sz="1400" i="0" dirty="0">
                <a:latin typeface="Courier New" panose="02070309020205020404" pitchFamily="49" charset="0"/>
                <a:cs typeface="Courier New" panose="02070309020205020404" pitchFamily="49" charset="0"/>
              </a:rPr>
              <a:t>&gt;</a:t>
            </a:r>
          </a:p>
          <a:p>
            <a:pPr>
              <a:defRPr/>
            </a:pPr>
            <a:r>
              <a:rPr lang="en-US" sz="1400" i="0" dirty="0">
                <a:latin typeface="Courier New" panose="02070309020205020404" pitchFamily="49" charset="0"/>
                <a:cs typeface="Courier New" panose="02070309020205020404" pitchFamily="49" charset="0"/>
              </a:rPr>
              <a:t>     &lt;</a:t>
            </a:r>
            <a:r>
              <a:rPr lang="en-US" sz="1400" i="0" dirty="0" err="1">
                <a:latin typeface="Courier New" panose="02070309020205020404" pitchFamily="49" charset="0"/>
                <a:cs typeface="Courier New" panose="02070309020205020404" pitchFamily="49" charset="0"/>
              </a:rPr>
              <a:t>topicmeta</a:t>
            </a:r>
            <a:r>
              <a:rPr lang="en-US" sz="1400" i="0" dirty="0">
                <a:latin typeface="Courier New" panose="02070309020205020404" pitchFamily="49" charset="0"/>
                <a:cs typeface="Courier New" panose="02070309020205020404" pitchFamily="49" charset="0"/>
              </a:rPr>
              <a:t>&gt;</a:t>
            </a:r>
          </a:p>
          <a:p>
            <a:pPr>
              <a:defRPr/>
            </a:pPr>
            <a:r>
              <a:rPr lang="en-US" sz="1400" i="0" dirty="0">
                <a:latin typeface="Courier New" panose="02070309020205020404" pitchFamily="49" charset="0"/>
                <a:cs typeface="Courier New" panose="02070309020205020404" pitchFamily="49" charset="0"/>
              </a:rPr>
              <a:t>       &lt;</a:t>
            </a:r>
            <a:r>
              <a:rPr lang="en-US" sz="1400" i="0" dirty="0" err="1">
                <a:latin typeface="Courier New" panose="02070309020205020404" pitchFamily="49" charset="0"/>
                <a:cs typeface="Courier New" panose="02070309020205020404" pitchFamily="49" charset="0"/>
              </a:rPr>
              <a:t>linktext</a:t>
            </a:r>
            <a:r>
              <a:rPr lang="en-US" sz="1400" i="0" dirty="0">
                <a:latin typeface="Courier New" panose="02070309020205020404" pitchFamily="49" charset="0"/>
                <a:cs typeface="Courier New" panose="02070309020205020404" pitchFamily="49" charset="0"/>
              </a:rPr>
              <a:t>&gt;Remote Lighting Network&lt;/</a:t>
            </a:r>
            <a:r>
              <a:rPr lang="en-US" sz="1400" i="0" dirty="0" err="1">
                <a:latin typeface="Courier New" panose="02070309020205020404" pitchFamily="49" charset="0"/>
                <a:cs typeface="Courier New" panose="02070309020205020404" pitchFamily="49" charset="0"/>
              </a:rPr>
              <a:t>linktext</a:t>
            </a:r>
            <a:r>
              <a:rPr lang="en-US" sz="1400" i="0" dirty="0">
                <a:latin typeface="Courier New" panose="02070309020205020404" pitchFamily="49" charset="0"/>
                <a:cs typeface="Courier New" panose="02070309020205020404" pitchFamily="49" charset="0"/>
              </a:rPr>
              <a:t>&gt;</a:t>
            </a:r>
          </a:p>
          <a:p>
            <a:pPr>
              <a:defRPr/>
            </a:pPr>
            <a:r>
              <a:rPr lang="en-US" sz="1400" i="0" dirty="0">
                <a:latin typeface="Courier New" panose="02070309020205020404" pitchFamily="49" charset="0"/>
                <a:cs typeface="Courier New" panose="02070309020205020404" pitchFamily="49" charset="0"/>
              </a:rPr>
              <a:t>     &lt;/</a:t>
            </a:r>
            <a:r>
              <a:rPr lang="en-US" sz="1400" i="0" dirty="0" err="1">
                <a:latin typeface="Courier New" panose="02070309020205020404" pitchFamily="49" charset="0"/>
                <a:cs typeface="Courier New" panose="02070309020205020404" pitchFamily="49" charset="0"/>
              </a:rPr>
              <a:t>topicmeta</a:t>
            </a:r>
            <a:r>
              <a:rPr lang="en-US" sz="1400" i="0" dirty="0">
                <a:latin typeface="Courier New" panose="02070309020205020404" pitchFamily="49" charset="0"/>
                <a:cs typeface="Courier New" panose="02070309020205020404" pitchFamily="49" charset="0"/>
              </a:rPr>
              <a:t>&gt;</a:t>
            </a:r>
          </a:p>
          <a:p>
            <a:pPr>
              <a:defRPr/>
            </a:pPr>
            <a:r>
              <a:rPr lang="en-US" sz="1400" i="0" dirty="0">
                <a:latin typeface="Courier New" panose="02070309020205020404" pitchFamily="49" charset="0"/>
                <a:cs typeface="Courier New" panose="02070309020205020404" pitchFamily="49" charset="0"/>
              </a:rPr>
              <a:t>   &lt;/</a:t>
            </a:r>
            <a:r>
              <a:rPr lang="en-US" sz="1400" i="0" dirty="0" err="1">
                <a:latin typeface="Courier New" panose="02070309020205020404" pitchFamily="49" charset="0"/>
                <a:cs typeface="Courier New" panose="02070309020205020404" pitchFamily="49" charset="0"/>
              </a:rPr>
              <a:t>keydef</a:t>
            </a:r>
            <a:r>
              <a:rPr lang="en-US" sz="1400" i="0" dirty="0">
                <a:latin typeface="Courier New" panose="02070309020205020404" pitchFamily="49" charset="0"/>
                <a:cs typeface="Courier New" panose="02070309020205020404" pitchFamily="49" charset="0"/>
              </a:rPr>
              <a:t>&gt;</a:t>
            </a:r>
          </a:p>
          <a:p>
            <a:pPr>
              <a:defRPr/>
            </a:pPr>
            <a:endParaRPr lang="en-US" sz="1400" i="0" dirty="0">
              <a:latin typeface="Courier New" panose="02070309020205020404" pitchFamily="49" charset="0"/>
              <a:cs typeface="Courier New" panose="02070309020205020404" pitchFamily="49" charset="0"/>
            </a:endParaRPr>
          </a:p>
          <a:p>
            <a:pPr>
              <a:defRPr/>
            </a:pPr>
            <a:r>
              <a:rPr lang="en-US" sz="1400" i="0" dirty="0">
                <a:latin typeface="Courier New" panose="02070309020205020404" pitchFamily="49" charset="0"/>
                <a:cs typeface="Courier New" panose="02070309020205020404" pitchFamily="49" charset="0"/>
              </a:rPr>
              <a:t>   &lt;</a:t>
            </a:r>
            <a:r>
              <a:rPr lang="en-US" sz="1400" i="0" dirty="0" err="1">
                <a:latin typeface="Courier New" panose="02070309020205020404" pitchFamily="49" charset="0"/>
                <a:cs typeface="Courier New" panose="02070309020205020404" pitchFamily="49" charset="0"/>
              </a:rPr>
              <a:t>topicref</a:t>
            </a:r>
            <a:r>
              <a:rPr lang="en-US" sz="1400" i="0" dirty="0">
                <a:latin typeface="Courier New" panose="02070309020205020404" pitchFamily="49" charset="0"/>
                <a:cs typeface="Courier New" panose="02070309020205020404" pitchFamily="49" charset="0"/>
              </a:rPr>
              <a:t> </a:t>
            </a:r>
            <a:r>
              <a:rPr lang="en-US" sz="1400" i="0" dirty="0" err="1">
                <a:latin typeface="Courier New" panose="02070309020205020404" pitchFamily="49" charset="0"/>
                <a:cs typeface="Courier New" panose="02070309020205020404" pitchFamily="49" charset="0"/>
              </a:rPr>
              <a:t>href</a:t>
            </a:r>
            <a:r>
              <a:rPr lang="en-US" sz="1400" i="0" dirty="0">
                <a:latin typeface="Courier New" panose="02070309020205020404" pitchFamily="49" charset="0"/>
                <a:cs typeface="Courier New" panose="02070309020205020404" pitchFamily="49" charset="0"/>
              </a:rPr>
              <a:t>="</a:t>
            </a:r>
            <a:r>
              <a:rPr lang="en-US" sz="1400" i="0" dirty="0" err="1">
                <a:latin typeface="Courier New" panose="02070309020205020404" pitchFamily="49" charset="0"/>
                <a:cs typeface="Courier New" panose="02070309020205020404" pitchFamily="49" charset="0"/>
              </a:rPr>
              <a:t>xdita</a:t>
            </a:r>
            <a:r>
              <a:rPr lang="en-US" sz="1400" i="0" dirty="0">
                <a:latin typeface="Courier New" panose="02070309020205020404" pitchFamily="49" charset="0"/>
                <a:cs typeface="Courier New" panose="02070309020205020404" pitchFamily="49" charset="0"/>
              </a:rPr>
              <a:t>/intro-</a:t>
            </a:r>
            <a:r>
              <a:rPr lang="en-US" sz="1400" i="0" dirty="0" err="1">
                <a:latin typeface="Courier New" panose="02070309020205020404" pitchFamily="49" charset="0"/>
                <a:cs typeface="Courier New" panose="02070309020205020404" pitchFamily="49" charset="0"/>
              </a:rPr>
              <a:t>product.dita</a:t>
            </a:r>
            <a:r>
              <a:rPr lang="en-US" sz="1400" i="0" dirty="0">
                <a:latin typeface="Courier New" panose="02070309020205020404" pitchFamily="49" charset="0"/>
                <a:cs typeface="Courier New" panose="02070309020205020404" pitchFamily="49" charset="0"/>
              </a:rPr>
              <a:t>" </a:t>
            </a:r>
            <a:r>
              <a:rPr lang="en-US" sz="1400" b="1" i="0">
                <a:latin typeface="Courier New" panose="02070309020205020404" pitchFamily="49" charset="0"/>
                <a:cs typeface="Courier New" panose="02070309020205020404" pitchFamily="49" charset="0"/>
              </a:rPr>
              <a:t>format=“dita</a:t>
            </a:r>
            <a:r>
              <a:rPr lang="en-US" sz="1400" b="1" i="0" dirty="0">
                <a:latin typeface="Courier New" panose="02070309020205020404" pitchFamily="49" charset="0"/>
                <a:cs typeface="Courier New" panose="02070309020205020404" pitchFamily="49" charset="0"/>
              </a:rPr>
              <a:t>"</a:t>
            </a:r>
            <a:r>
              <a:rPr lang="en-US" sz="1400" i="0" dirty="0">
                <a:latin typeface="Courier New" panose="02070309020205020404" pitchFamily="49" charset="0"/>
                <a:cs typeface="Courier New" panose="02070309020205020404" pitchFamily="49" charset="0"/>
              </a:rPr>
              <a:t> /&gt;</a:t>
            </a:r>
          </a:p>
          <a:p>
            <a:pPr>
              <a:defRPr/>
            </a:pPr>
            <a:r>
              <a:rPr lang="en-US" sz="1400" i="0" dirty="0">
                <a:latin typeface="Courier New" panose="02070309020205020404" pitchFamily="49" charset="0"/>
                <a:cs typeface="Courier New" panose="02070309020205020404" pitchFamily="49" charset="0"/>
              </a:rPr>
              <a:t>   &lt;</a:t>
            </a:r>
            <a:r>
              <a:rPr lang="en-US" sz="1400" i="0" dirty="0" err="1">
                <a:latin typeface="Courier New" panose="02070309020205020404" pitchFamily="49" charset="0"/>
                <a:cs typeface="Courier New" panose="02070309020205020404" pitchFamily="49" charset="0"/>
              </a:rPr>
              <a:t>topicref</a:t>
            </a:r>
            <a:r>
              <a:rPr lang="en-US" sz="1400" i="0" dirty="0">
                <a:latin typeface="Courier New" panose="02070309020205020404" pitchFamily="49" charset="0"/>
                <a:cs typeface="Courier New" panose="02070309020205020404" pitchFamily="49" charset="0"/>
              </a:rPr>
              <a:t> </a:t>
            </a:r>
            <a:r>
              <a:rPr lang="en-US" sz="1400" i="0" dirty="0" err="1">
                <a:latin typeface="Courier New" panose="02070309020205020404" pitchFamily="49" charset="0"/>
                <a:cs typeface="Courier New" panose="02070309020205020404" pitchFamily="49" charset="0"/>
              </a:rPr>
              <a:t>href</a:t>
            </a:r>
            <a:r>
              <a:rPr lang="en-US" sz="1400" i="0" dirty="0">
                <a:latin typeface="Courier New" panose="02070309020205020404" pitchFamily="49" charset="0"/>
                <a:cs typeface="Courier New" panose="02070309020205020404" pitchFamily="49" charset="0"/>
              </a:rPr>
              <a:t>="</a:t>
            </a:r>
            <a:r>
              <a:rPr lang="en-US" sz="1400" i="0" dirty="0" err="1">
                <a:latin typeface="Courier New" panose="02070309020205020404" pitchFamily="49" charset="0"/>
                <a:cs typeface="Courier New" panose="02070309020205020404" pitchFamily="49" charset="0"/>
              </a:rPr>
              <a:t>hdita</a:t>
            </a:r>
            <a:r>
              <a:rPr lang="en-US" sz="1400" i="0" dirty="0">
                <a:latin typeface="Courier New" panose="02070309020205020404" pitchFamily="49" charset="0"/>
                <a:cs typeface="Courier New" panose="02070309020205020404" pitchFamily="49" charset="0"/>
              </a:rPr>
              <a:t>/intro-network-</a:t>
            </a:r>
            <a:r>
              <a:rPr lang="en-US" sz="1400" i="0" dirty="0" err="1">
                <a:latin typeface="Courier New" panose="02070309020205020404" pitchFamily="49" charset="0"/>
                <a:cs typeface="Courier New" panose="02070309020205020404" pitchFamily="49" charset="0"/>
              </a:rPr>
              <a:t>lighting.html</a:t>
            </a:r>
            <a:r>
              <a:rPr lang="en-US" sz="1400" i="0" dirty="0">
                <a:latin typeface="Courier New" panose="02070309020205020404" pitchFamily="49" charset="0"/>
                <a:cs typeface="Courier New" panose="02070309020205020404" pitchFamily="49" charset="0"/>
              </a:rPr>
              <a:t>" </a:t>
            </a:r>
            <a:r>
              <a:rPr lang="en-US" sz="1400" b="1" i="0" dirty="0">
                <a:latin typeface="Courier New" panose="02070309020205020404" pitchFamily="49" charset="0"/>
                <a:cs typeface="Courier New" panose="02070309020205020404" pitchFamily="49" charset="0"/>
              </a:rPr>
              <a:t>format="</a:t>
            </a:r>
            <a:r>
              <a:rPr lang="en-US" sz="1400" b="1" i="0" dirty="0" err="1">
                <a:latin typeface="Courier New" panose="02070309020205020404" pitchFamily="49" charset="0"/>
                <a:cs typeface="Courier New" panose="02070309020205020404" pitchFamily="49" charset="0"/>
              </a:rPr>
              <a:t>hdita</a:t>
            </a:r>
            <a:r>
              <a:rPr lang="en-US" sz="1400" b="1" i="0" dirty="0">
                <a:latin typeface="Courier New" panose="02070309020205020404" pitchFamily="49" charset="0"/>
                <a:cs typeface="Courier New" panose="02070309020205020404" pitchFamily="49" charset="0"/>
              </a:rPr>
              <a:t>"</a:t>
            </a:r>
            <a:r>
              <a:rPr lang="en-US" sz="1400" i="0" dirty="0">
                <a:latin typeface="Courier New" panose="02070309020205020404" pitchFamily="49" charset="0"/>
                <a:cs typeface="Courier New" panose="02070309020205020404" pitchFamily="49" charset="0"/>
              </a:rPr>
              <a:t> /&gt;</a:t>
            </a:r>
          </a:p>
          <a:p>
            <a:pPr>
              <a:defRPr/>
            </a:pPr>
            <a:r>
              <a:rPr lang="en-US" sz="1400" i="0" dirty="0">
                <a:latin typeface="Courier New" panose="02070309020205020404" pitchFamily="49" charset="0"/>
                <a:cs typeface="Courier New" panose="02070309020205020404" pitchFamily="49" charset="0"/>
              </a:rPr>
              <a:t>   &lt;</a:t>
            </a:r>
            <a:r>
              <a:rPr lang="en-US" sz="1400" i="0" dirty="0" err="1">
                <a:latin typeface="Courier New" panose="02070309020205020404" pitchFamily="49" charset="0"/>
                <a:cs typeface="Courier New" panose="02070309020205020404" pitchFamily="49" charset="0"/>
              </a:rPr>
              <a:t>topicref</a:t>
            </a:r>
            <a:r>
              <a:rPr lang="en-US" sz="1400" i="0" dirty="0">
                <a:latin typeface="Courier New" panose="02070309020205020404" pitchFamily="49" charset="0"/>
                <a:cs typeface="Courier New" panose="02070309020205020404" pitchFamily="49" charset="0"/>
              </a:rPr>
              <a:t> </a:t>
            </a:r>
            <a:r>
              <a:rPr lang="en-US" sz="1400" i="0" dirty="0" err="1">
                <a:latin typeface="Courier New" panose="02070309020205020404" pitchFamily="49" charset="0"/>
                <a:cs typeface="Courier New" panose="02070309020205020404" pitchFamily="49" charset="0"/>
              </a:rPr>
              <a:t>href</a:t>
            </a:r>
            <a:r>
              <a:rPr lang="en-US" sz="1400" i="0" dirty="0">
                <a:latin typeface="Courier New" panose="02070309020205020404" pitchFamily="49" charset="0"/>
                <a:cs typeface="Courier New" panose="02070309020205020404" pitchFamily="49" charset="0"/>
              </a:rPr>
              <a:t>="</a:t>
            </a:r>
            <a:r>
              <a:rPr lang="en-US" sz="1400" i="0" dirty="0" err="1">
                <a:latin typeface="Courier New" panose="02070309020205020404" pitchFamily="49" charset="0"/>
                <a:cs typeface="Courier New" panose="02070309020205020404" pitchFamily="49" charset="0"/>
              </a:rPr>
              <a:t>mdita</a:t>
            </a:r>
            <a:r>
              <a:rPr lang="en-US" sz="1400" i="0" dirty="0">
                <a:latin typeface="Courier New" panose="02070309020205020404" pitchFamily="49" charset="0"/>
                <a:cs typeface="Courier New" panose="02070309020205020404" pitchFamily="49" charset="0"/>
              </a:rPr>
              <a:t>/remote-</a:t>
            </a:r>
            <a:r>
              <a:rPr lang="en-US" sz="1400" i="0" dirty="0" err="1">
                <a:latin typeface="Courier New" panose="02070309020205020404" pitchFamily="49" charset="0"/>
                <a:cs typeface="Courier New" panose="02070309020205020404" pitchFamily="49" charset="0"/>
              </a:rPr>
              <a:t>components.md</a:t>
            </a:r>
            <a:r>
              <a:rPr lang="en-US" sz="1400" i="0" dirty="0">
                <a:latin typeface="Courier New" panose="02070309020205020404" pitchFamily="49" charset="0"/>
                <a:cs typeface="Courier New" panose="02070309020205020404" pitchFamily="49" charset="0"/>
              </a:rPr>
              <a:t>" </a:t>
            </a:r>
            <a:r>
              <a:rPr lang="en-US" sz="1400" b="1" i="0" dirty="0">
                <a:latin typeface="Courier New" panose="02070309020205020404" pitchFamily="49" charset="0"/>
                <a:cs typeface="Courier New" panose="02070309020205020404" pitchFamily="49" charset="0"/>
              </a:rPr>
              <a:t>format="</a:t>
            </a:r>
            <a:r>
              <a:rPr lang="en-US" sz="1400" b="1" i="0" dirty="0" err="1">
                <a:latin typeface="Courier New" panose="02070309020205020404" pitchFamily="49" charset="0"/>
                <a:cs typeface="Courier New" panose="02070309020205020404" pitchFamily="49" charset="0"/>
              </a:rPr>
              <a:t>mdita</a:t>
            </a:r>
            <a:r>
              <a:rPr lang="en-US" sz="1400" b="1" i="0" dirty="0">
                <a:latin typeface="Courier New" panose="02070309020205020404" pitchFamily="49" charset="0"/>
                <a:cs typeface="Courier New" panose="02070309020205020404" pitchFamily="49" charset="0"/>
              </a:rPr>
              <a:t>"</a:t>
            </a:r>
            <a:r>
              <a:rPr lang="en-US" sz="1400" i="0" dirty="0">
                <a:latin typeface="Courier New" panose="02070309020205020404" pitchFamily="49" charset="0"/>
                <a:cs typeface="Courier New" panose="02070309020205020404" pitchFamily="49" charset="0"/>
              </a:rPr>
              <a:t> /&gt;</a:t>
            </a:r>
          </a:p>
          <a:p>
            <a:pPr>
              <a:defRPr/>
            </a:pPr>
            <a:br>
              <a:rPr lang="en-US" sz="1400" i="0" dirty="0">
                <a:latin typeface="Courier New" panose="02070309020205020404" pitchFamily="49" charset="0"/>
                <a:cs typeface="Courier New" panose="02070309020205020404" pitchFamily="49" charset="0"/>
              </a:rPr>
            </a:br>
            <a:r>
              <a:rPr lang="en-US" sz="1400" i="0" dirty="0">
                <a:latin typeface="Courier New" panose="02070309020205020404" pitchFamily="49" charset="0"/>
                <a:cs typeface="Courier New" panose="02070309020205020404" pitchFamily="49" charset="0"/>
              </a:rPr>
              <a:t>&lt;/map&gt;</a:t>
            </a:r>
          </a:p>
        </p:txBody>
      </p:sp>
    </p:spTree>
    <p:extLst>
      <p:ext uri="{BB962C8B-B14F-4D97-AF65-F5344CB8AC3E}">
        <p14:creationId xmlns:p14="http://schemas.microsoft.com/office/powerpoint/2010/main" val="39907481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BB693813-72A6-4EA6-96F2-F061FF2CFEFA}"/>
              </a:ext>
            </a:extLst>
          </p:cNvPr>
          <p:cNvSpPr/>
          <p:nvPr/>
        </p:nvSpPr>
        <p:spPr>
          <a:xfrm>
            <a:off x="397073" y="553260"/>
            <a:ext cx="8319031" cy="550666"/>
          </a:xfrm>
          <a:prstGeom prst="roundRect">
            <a:avLst>
              <a:gd name="adj" fmla="val 11119"/>
            </a:avLst>
          </a:prstGeom>
          <a:gradFill flip="none" rotWithShape="1">
            <a:gsLst>
              <a:gs pos="0">
                <a:schemeClr val="accent4">
                  <a:lumMod val="60000"/>
                  <a:lumOff val="40000"/>
                  <a:alpha val="5000"/>
                </a:schemeClr>
              </a:gs>
              <a:gs pos="91000">
                <a:schemeClr val="accent1">
                  <a:lumMod val="45000"/>
                  <a:lumOff val="55000"/>
                </a:schemeClr>
              </a:gs>
              <a:gs pos="83000">
                <a:schemeClr val="accent1">
                  <a:lumMod val="45000"/>
                  <a:lumOff val="55000"/>
                </a:schemeClr>
              </a:gs>
              <a:gs pos="100000">
                <a:schemeClr val="accent1">
                  <a:lumMod val="30000"/>
                  <a:lumOff val="7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08C52659-95B3-4955-8D6C-D9A2307DE00B}"/>
              </a:ext>
            </a:extLst>
          </p:cNvPr>
          <p:cNvCxnSpPr>
            <a:cxnSpLocks/>
          </p:cNvCxnSpPr>
          <p:nvPr/>
        </p:nvCxnSpPr>
        <p:spPr>
          <a:xfrm>
            <a:off x="140677" y="6383209"/>
            <a:ext cx="8572500" cy="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3E12B82-6FE1-45D9-ABE4-FBC91AAE3E8B}"/>
              </a:ext>
            </a:extLst>
          </p:cNvPr>
          <p:cNvCxnSpPr>
            <a:cxnSpLocks/>
          </p:cNvCxnSpPr>
          <p:nvPr/>
        </p:nvCxnSpPr>
        <p:spPr>
          <a:xfrm>
            <a:off x="140677" y="6509241"/>
            <a:ext cx="8584224" cy="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E0645DF-BADD-44A4-AB20-F8C66C67786C}"/>
              </a:ext>
            </a:extLst>
          </p:cNvPr>
          <p:cNvCxnSpPr>
            <a:cxnSpLocks/>
          </p:cNvCxnSpPr>
          <p:nvPr/>
        </p:nvCxnSpPr>
        <p:spPr>
          <a:xfrm>
            <a:off x="296008" y="550194"/>
            <a:ext cx="0" cy="6105583"/>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17C2CE42-0F22-426D-AAE7-14A5AA63A5F6}"/>
              </a:ext>
            </a:extLst>
          </p:cNvPr>
          <p:cNvSpPr txBox="1"/>
          <p:nvPr/>
        </p:nvSpPr>
        <p:spPr>
          <a:xfrm>
            <a:off x="430823" y="550194"/>
            <a:ext cx="5679831" cy="523220"/>
          </a:xfrm>
          <a:prstGeom prst="rect">
            <a:avLst/>
          </a:prstGeom>
          <a:noFill/>
        </p:spPr>
        <p:txBody>
          <a:bodyPr wrap="square" rtlCol="0">
            <a:spAutoFit/>
          </a:bodyPr>
          <a:lstStyle/>
          <a:p>
            <a:r>
              <a:rPr lang="en-US" sz="2800" b="1">
                <a:solidFill>
                  <a:schemeClr val="accent4">
                    <a:lumMod val="75000"/>
                  </a:schemeClr>
                </a:solidFill>
              </a:rPr>
              <a:t>How does it work?</a:t>
            </a:r>
          </a:p>
        </p:txBody>
      </p:sp>
      <p:pic>
        <p:nvPicPr>
          <p:cNvPr id="7" name="Picture 6" descr="A picture containing office&#10;&#10;Description automatically generated">
            <a:extLst>
              <a:ext uri="{FF2B5EF4-FFF2-40B4-BE49-F238E27FC236}">
                <a16:creationId xmlns:a16="http://schemas.microsoft.com/office/drawing/2014/main" id="{8F4D11B8-830A-481E-80FF-D8888D3CBF3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82795" y="6181590"/>
            <a:ext cx="637440" cy="455990"/>
          </a:xfrm>
          <a:prstGeom prst="rect">
            <a:avLst/>
          </a:prstGeom>
        </p:spPr>
      </p:pic>
      <p:sp>
        <p:nvSpPr>
          <p:cNvPr id="6" name="TextBox 5">
            <a:extLst>
              <a:ext uri="{FF2B5EF4-FFF2-40B4-BE49-F238E27FC236}">
                <a16:creationId xmlns:a16="http://schemas.microsoft.com/office/drawing/2014/main" id="{5A6F7485-774F-4805-B563-D6A1BF262166}"/>
              </a:ext>
            </a:extLst>
          </p:cNvPr>
          <p:cNvSpPr txBox="1"/>
          <p:nvPr/>
        </p:nvSpPr>
        <p:spPr>
          <a:xfrm>
            <a:off x="7939448" y="6550268"/>
            <a:ext cx="896399" cy="246221"/>
          </a:xfrm>
          <a:prstGeom prst="rect">
            <a:avLst/>
          </a:prstGeom>
          <a:noFill/>
        </p:spPr>
        <p:txBody>
          <a:bodyPr wrap="none" rtlCol="0">
            <a:spAutoFit/>
          </a:bodyPr>
          <a:lstStyle/>
          <a:p>
            <a:r>
              <a:rPr lang="en-US" sz="1000">
                <a:solidFill>
                  <a:schemeClr val="accent4">
                    <a:lumMod val="75000"/>
                  </a:schemeClr>
                </a:solidFill>
              </a:rPr>
              <a:t>May 12, 2021</a:t>
            </a:r>
          </a:p>
        </p:txBody>
      </p:sp>
      <p:sp>
        <p:nvSpPr>
          <p:cNvPr id="16" name="TextBox 15">
            <a:extLst>
              <a:ext uri="{FF2B5EF4-FFF2-40B4-BE49-F238E27FC236}">
                <a16:creationId xmlns:a16="http://schemas.microsoft.com/office/drawing/2014/main" id="{C43208E0-F9AD-49B8-8CF8-FAA4FA787CFD}"/>
              </a:ext>
            </a:extLst>
          </p:cNvPr>
          <p:cNvSpPr txBox="1"/>
          <p:nvPr/>
        </p:nvSpPr>
        <p:spPr>
          <a:xfrm>
            <a:off x="4382381" y="6550284"/>
            <a:ext cx="527709" cy="246221"/>
          </a:xfrm>
          <a:prstGeom prst="rect">
            <a:avLst/>
          </a:prstGeom>
          <a:noFill/>
        </p:spPr>
        <p:txBody>
          <a:bodyPr wrap="none" rtlCol="0">
            <a:spAutoFit/>
          </a:bodyPr>
          <a:lstStyle/>
          <a:p>
            <a:r>
              <a:rPr lang="en-US" sz="1000">
                <a:solidFill>
                  <a:schemeClr val="accent4">
                    <a:lumMod val="75000"/>
                  </a:schemeClr>
                </a:solidFill>
              </a:rPr>
              <a:t>Slide </a:t>
            </a:r>
            <a:fld id="{CCB0F663-5780-4C89-8676-61EB74CDD9DA}" type="slidenum">
              <a:rPr lang="en-US" sz="1000" smtClean="0">
                <a:solidFill>
                  <a:schemeClr val="accent4">
                    <a:lumMod val="75000"/>
                  </a:schemeClr>
                </a:solidFill>
              </a:rPr>
              <a:t>10</a:t>
            </a:fld>
            <a:endParaRPr lang="en-US" sz="1000">
              <a:solidFill>
                <a:schemeClr val="accent4">
                  <a:lumMod val="75000"/>
                </a:schemeClr>
              </a:solidFill>
            </a:endParaRPr>
          </a:p>
        </p:txBody>
      </p:sp>
      <p:sp>
        <p:nvSpPr>
          <p:cNvPr id="13" name="TextBox 12">
            <a:extLst>
              <a:ext uri="{FF2B5EF4-FFF2-40B4-BE49-F238E27FC236}">
                <a16:creationId xmlns:a16="http://schemas.microsoft.com/office/drawing/2014/main" id="{74BB8976-8C42-4D54-B945-EEA79C6EF75F}"/>
              </a:ext>
            </a:extLst>
          </p:cNvPr>
          <p:cNvSpPr txBox="1"/>
          <p:nvPr/>
        </p:nvSpPr>
        <p:spPr>
          <a:xfrm>
            <a:off x="338138" y="1250343"/>
            <a:ext cx="8653462" cy="2862262"/>
          </a:xfrm>
          <a:prstGeom prst="rect">
            <a:avLst/>
          </a:prstGeom>
          <a:noFill/>
        </p:spPr>
        <p:txBody>
          <a:bodyPr>
            <a:spAutoFit/>
          </a:bodyPr>
          <a:lstStyle/>
          <a:p>
            <a:pPr>
              <a:defRPr/>
            </a:pPr>
            <a:r>
              <a:rPr lang="en-US" sz="2000" b="1" i="0">
                <a:latin typeface="+mn-lt"/>
              </a:rPr>
              <a:t>Conditions</a:t>
            </a:r>
          </a:p>
          <a:p>
            <a:pPr>
              <a:defRPr/>
            </a:pPr>
            <a:r>
              <a:rPr lang="en-US" sz="2000" i="0">
                <a:latin typeface="+mn-lt"/>
              </a:rPr>
              <a:t>&gt; XDITA</a:t>
            </a:r>
            <a:br>
              <a:rPr lang="en-US" sz="2000" i="0">
                <a:latin typeface="+mn-lt"/>
              </a:rPr>
            </a:br>
            <a:r>
              <a:rPr lang="en-US" sz="2000" i="0">
                <a:latin typeface="+mn-lt"/>
              </a:rPr>
              <a:t>   </a:t>
            </a:r>
            <a:r>
              <a:rPr lang="en-US" sz="1600" i="0">
                <a:latin typeface="Courier New" panose="02070309020205020404" pitchFamily="49" charset="0"/>
                <a:cs typeface="Courier New" panose="02070309020205020404" pitchFamily="49" charset="0"/>
              </a:rPr>
              <a:t>&lt;p </a:t>
            </a:r>
            <a:r>
              <a:rPr lang="en-US" sz="1600" b="1" i="0">
                <a:latin typeface="Courier New" panose="02070309020205020404" pitchFamily="49" charset="0"/>
                <a:cs typeface="Courier New" panose="02070309020205020404" pitchFamily="49" charset="0"/>
              </a:rPr>
              <a:t>props="exclude-me"</a:t>
            </a:r>
            <a:r>
              <a:rPr lang="en-US" sz="1600" i="0">
                <a:latin typeface="Courier New" panose="02070309020205020404" pitchFamily="49" charset="0"/>
                <a:cs typeface="Courier New" panose="02070309020205020404" pitchFamily="49" charset="0"/>
              </a:rPr>
              <a:t>&gt;exclude-me&lt;/p&gt;</a:t>
            </a:r>
          </a:p>
          <a:p>
            <a:pPr>
              <a:defRPr/>
            </a:pPr>
            <a:br>
              <a:rPr lang="en-US" sz="2000" i="0">
                <a:latin typeface="+mn-lt"/>
              </a:rPr>
            </a:br>
            <a:r>
              <a:rPr lang="en-US" sz="2000" i="0">
                <a:latin typeface="+mn-lt"/>
              </a:rPr>
              <a:t>&gt; MDITA</a:t>
            </a:r>
            <a:br>
              <a:rPr lang="en-US" sz="2000" i="0">
                <a:latin typeface="+mn-lt"/>
              </a:rPr>
            </a:br>
            <a:r>
              <a:rPr lang="en-US" sz="2000" i="0">
                <a:latin typeface="+mn-lt"/>
              </a:rPr>
              <a:t>   </a:t>
            </a:r>
            <a:r>
              <a:rPr lang="en-US" sz="1600" i="0">
                <a:latin typeface="Courier New" panose="02070309020205020404" pitchFamily="49" charset="0"/>
                <a:cs typeface="Courier New" panose="02070309020205020404" pitchFamily="49" charset="0"/>
              </a:rPr>
              <a:t>&lt;p </a:t>
            </a:r>
            <a:r>
              <a:rPr lang="en-US" sz="1600" b="1" i="0">
                <a:latin typeface="Courier New" panose="02070309020205020404" pitchFamily="49" charset="0"/>
                <a:cs typeface="Courier New" panose="02070309020205020404" pitchFamily="49" charset="0"/>
              </a:rPr>
              <a:t>data-props="exclude-me"</a:t>
            </a:r>
            <a:r>
              <a:rPr lang="en-US" sz="1600" i="0">
                <a:latin typeface="Courier New" panose="02070309020205020404" pitchFamily="49" charset="0"/>
                <a:cs typeface="Courier New" panose="02070309020205020404" pitchFamily="49" charset="0"/>
              </a:rPr>
              <a:t>&gt;exclude-me&lt;/p&gt;</a:t>
            </a:r>
          </a:p>
          <a:p>
            <a:pPr>
              <a:defRPr/>
            </a:pPr>
            <a:br>
              <a:rPr lang="en-US" sz="2000" i="0">
                <a:latin typeface="+mn-lt"/>
              </a:rPr>
            </a:br>
            <a:r>
              <a:rPr lang="en-US" sz="2000" i="0">
                <a:latin typeface="+mn-lt"/>
              </a:rPr>
              <a:t>&gt; HDITA</a:t>
            </a:r>
            <a:br>
              <a:rPr lang="en-US" sz="2000" i="0">
                <a:latin typeface="+mn-lt"/>
              </a:rPr>
            </a:br>
            <a:r>
              <a:rPr lang="en-US" sz="2000" i="0">
                <a:latin typeface="+mn-lt"/>
              </a:rPr>
              <a:t>   </a:t>
            </a:r>
            <a:r>
              <a:rPr lang="en-US" sz="1600" i="0">
                <a:latin typeface="Courier New" panose="02070309020205020404" pitchFamily="49" charset="0"/>
                <a:cs typeface="Courier New" panose="02070309020205020404" pitchFamily="49" charset="0"/>
              </a:rPr>
              <a:t>&lt;p </a:t>
            </a:r>
            <a:r>
              <a:rPr lang="en-US" sz="1600" b="1" i="0">
                <a:latin typeface="Courier New" panose="02070309020205020404" pitchFamily="49" charset="0"/>
                <a:cs typeface="Courier New" panose="02070309020205020404" pitchFamily="49" charset="0"/>
              </a:rPr>
              <a:t>data-props="exclude-me"</a:t>
            </a:r>
            <a:r>
              <a:rPr lang="en-US" sz="1600" i="0">
                <a:latin typeface="Courier New" panose="02070309020205020404" pitchFamily="49" charset="0"/>
                <a:cs typeface="Courier New" panose="02070309020205020404" pitchFamily="49" charset="0"/>
              </a:rPr>
              <a:t>&gt;exclude-me&lt;/p&gt;</a:t>
            </a:r>
          </a:p>
        </p:txBody>
      </p:sp>
    </p:spTree>
    <p:extLst>
      <p:ext uri="{BB962C8B-B14F-4D97-AF65-F5344CB8AC3E}">
        <p14:creationId xmlns:p14="http://schemas.microsoft.com/office/powerpoint/2010/main" val="11890587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BB693813-72A6-4EA6-96F2-F061FF2CFEFA}"/>
              </a:ext>
            </a:extLst>
          </p:cNvPr>
          <p:cNvSpPr/>
          <p:nvPr/>
        </p:nvSpPr>
        <p:spPr>
          <a:xfrm>
            <a:off x="397073" y="553260"/>
            <a:ext cx="8319031" cy="550666"/>
          </a:xfrm>
          <a:prstGeom prst="roundRect">
            <a:avLst>
              <a:gd name="adj" fmla="val 11119"/>
            </a:avLst>
          </a:prstGeom>
          <a:gradFill flip="none" rotWithShape="1">
            <a:gsLst>
              <a:gs pos="0">
                <a:schemeClr val="accent4">
                  <a:lumMod val="60000"/>
                  <a:lumOff val="40000"/>
                  <a:alpha val="5000"/>
                </a:schemeClr>
              </a:gs>
              <a:gs pos="91000">
                <a:schemeClr val="accent1">
                  <a:lumMod val="45000"/>
                  <a:lumOff val="55000"/>
                </a:schemeClr>
              </a:gs>
              <a:gs pos="83000">
                <a:schemeClr val="accent1">
                  <a:lumMod val="45000"/>
                  <a:lumOff val="55000"/>
                </a:schemeClr>
              </a:gs>
              <a:gs pos="100000">
                <a:schemeClr val="accent1">
                  <a:lumMod val="30000"/>
                  <a:lumOff val="7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08C52659-95B3-4955-8D6C-D9A2307DE00B}"/>
              </a:ext>
            </a:extLst>
          </p:cNvPr>
          <p:cNvCxnSpPr>
            <a:cxnSpLocks/>
          </p:cNvCxnSpPr>
          <p:nvPr/>
        </p:nvCxnSpPr>
        <p:spPr>
          <a:xfrm>
            <a:off x="140677" y="6383209"/>
            <a:ext cx="8572500" cy="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3E12B82-6FE1-45D9-ABE4-FBC91AAE3E8B}"/>
              </a:ext>
            </a:extLst>
          </p:cNvPr>
          <p:cNvCxnSpPr>
            <a:cxnSpLocks/>
          </p:cNvCxnSpPr>
          <p:nvPr/>
        </p:nvCxnSpPr>
        <p:spPr>
          <a:xfrm>
            <a:off x="140677" y="6509241"/>
            <a:ext cx="8584224" cy="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E0645DF-BADD-44A4-AB20-F8C66C67786C}"/>
              </a:ext>
            </a:extLst>
          </p:cNvPr>
          <p:cNvCxnSpPr>
            <a:cxnSpLocks/>
          </p:cNvCxnSpPr>
          <p:nvPr/>
        </p:nvCxnSpPr>
        <p:spPr>
          <a:xfrm>
            <a:off x="296008" y="550194"/>
            <a:ext cx="0" cy="6105583"/>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17C2CE42-0F22-426D-AAE7-14A5AA63A5F6}"/>
              </a:ext>
            </a:extLst>
          </p:cNvPr>
          <p:cNvSpPr txBox="1"/>
          <p:nvPr/>
        </p:nvSpPr>
        <p:spPr>
          <a:xfrm>
            <a:off x="430823" y="550194"/>
            <a:ext cx="5679831" cy="523220"/>
          </a:xfrm>
          <a:prstGeom prst="rect">
            <a:avLst/>
          </a:prstGeom>
          <a:noFill/>
        </p:spPr>
        <p:txBody>
          <a:bodyPr wrap="square" rtlCol="0">
            <a:spAutoFit/>
          </a:bodyPr>
          <a:lstStyle/>
          <a:p>
            <a:r>
              <a:rPr lang="en-US" sz="2800" b="1">
                <a:solidFill>
                  <a:schemeClr val="accent4">
                    <a:lumMod val="75000"/>
                  </a:schemeClr>
                </a:solidFill>
              </a:rPr>
              <a:t>How does it work?</a:t>
            </a:r>
          </a:p>
        </p:txBody>
      </p:sp>
      <p:pic>
        <p:nvPicPr>
          <p:cNvPr id="7" name="Picture 6" descr="A picture containing office&#10;&#10;Description automatically generated">
            <a:extLst>
              <a:ext uri="{FF2B5EF4-FFF2-40B4-BE49-F238E27FC236}">
                <a16:creationId xmlns:a16="http://schemas.microsoft.com/office/drawing/2014/main" id="{8F4D11B8-830A-481E-80FF-D8888D3CBF3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82795" y="6181590"/>
            <a:ext cx="637440" cy="455990"/>
          </a:xfrm>
          <a:prstGeom prst="rect">
            <a:avLst/>
          </a:prstGeom>
        </p:spPr>
      </p:pic>
      <p:sp>
        <p:nvSpPr>
          <p:cNvPr id="6" name="TextBox 5">
            <a:extLst>
              <a:ext uri="{FF2B5EF4-FFF2-40B4-BE49-F238E27FC236}">
                <a16:creationId xmlns:a16="http://schemas.microsoft.com/office/drawing/2014/main" id="{5A6F7485-774F-4805-B563-D6A1BF262166}"/>
              </a:ext>
            </a:extLst>
          </p:cNvPr>
          <p:cNvSpPr txBox="1"/>
          <p:nvPr/>
        </p:nvSpPr>
        <p:spPr>
          <a:xfrm>
            <a:off x="7939448" y="6550268"/>
            <a:ext cx="896399" cy="246221"/>
          </a:xfrm>
          <a:prstGeom prst="rect">
            <a:avLst/>
          </a:prstGeom>
          <a:noFill/>
        </p:spPr>
        <p:txBody>
          <a:bodyPr wrap="none" rtlCol="0">
            <a:spAutoFit/>
          </a:bodyPr>
          <a:lstStyle/>
          <a:p>
            <a:r>
              <a:rPr lang="en-US" sz="1000">
                <a:solidFill>
                  <a:schemeClr val="accent4">
                    <a:lumMod val="75000"/>
                  </a:schemeClr>
                </a:solidFill>
              </a:rPr>
              <a:t>May 12, 2021</a:t>
            </a:r>
          </a:p>
        </p:txBody>
      </p:sp>
      <p:sp>
        <p:nvSpPr>
          <p:cNvPr id="16" name="TextBox 15">
            <a:extLst>
              <a:ext uri="{FF2B5EF4-FFF2-40B4-BE49-F238E27FC236}">
                <a16:creationId xmlns:a16="http://schemas.microsoft.com/office/drawing/2014/main" id="{C43208E0-F9AD-49B8-8CF8-FAA4FA787CFD}"/>
              </a:ext>
            </a:extLst>
          </p:cNvPr>
          <p:cNvSpPr txBox="1"/>
          <p:nvPr/>
        </p:nvSpPr>
        <p:spPr>
          <a:xfrm>
            <a:off x="4382381" y="6550284"/>
            <a:ext cx="527709" cy="246221"/>
          </a:xfrm>
          <a:prstGeom prst="rect">
            <a:avLst/>
          </a:prstGeom>
          <a:noFill/>
        </p:spPr>
        <p:txBody>
          <a:bodyPr wrap="none" rtlCol="0">
            <a:spAutoFit/>
          </a:bodyPr>
          <a:lstStyle/>
          <a:p>
            <a:r>
              <a:rPr lang="en-US" sz="1000">
                <a:solidFill>
                  <a:schemeClr val="accent4">
                    <a:lumMod val="75000"/>
                  </a:schemeClr>
                </a:solidFill>
              </a:rPr>
              <a:t>Slide </a:t>
            </a:r>
            <a:fld id="{CCB0F663-5780-4C89-8676-61EB74CDD9DA}" type="slidenum">
              <a:rPr lang="en-US" sz="1000" smtClean="0">
                <a:solidFill>
                  <a:schemeClr val="accent4">
                    <a:lumMod val="75000"/>
                  </a:schemeClr>
                </a:solidFill>
              </a:rPr>
              <a:t>11</a:t>
            </a:fld>
            <a:endParaRPr lang="en-US" sz="1000">
              <a:solidFill>
                <a:schemeClr val="accent4">
                  <a:lumMod val="75000"/>
                </a:schemeClr>
              </a:solidFill>
            </a:endParaRPr>
          </a:p>
        </p:txBody>
      </p:sp>
      <p:sp>
        <p:nvSpPr>
          <p:cNvPr id="10" name="TextBox 9">
            <a:extLst>
              <a:ext uri="{FF2B5EF4-FFF2-40B4-BE49-F238E27FC236}">
                <a16:creationId xmlns:a16="http://schemas.microsoft.com/office/drawing/2014/main" id="{AA6E4961-1F76-41C7-811E-8AD710F8BB76}"/>
              </a:ext>
            </a:extLst>
          </p:cNvPr>
          <p:cNvSpPr txBox="1"/>
          <p:nvPr/>
        </p:nvSpPr>
        <p:spPr>
          <a:xfrm>
            <a:off x="338138" y="1250343"/>
            <a:ext cx="8805862" cy="5016500"/>
          </a:xfrm>
          <a:prstGeom prst="rect">
            <a:avLst/>
          </a:prstGeom>
          <a:noFill/>
        </p:spPr>
        <p:txBody>
          <a:bodyPr>
            <a:spAutoFit/>
          </a:bodyPr>
          <a:lstStyle/>
          <a:p>
            <a:pPr>
              <a:defRPr/>
            </a:pPr>
            <a:r>
              <a:rPr lang="en-US" sz="2000" b="1" i="0" dirty="0">
                <a:latin typeface="+mn-lt"/>
              </a:rPr>
              <a:t>Content references (</a:t>
            </a:r>
            <a:r>
              <a:rPr lang="en-US" sz="2000" b="1" i="0" dirty="0" err="1">
                <a:latin typeface="+mn-lt"/>
              </a:rPr>
              <a:t>conref</a:t>
            </a:r>
            <a:r>
              <a:rPr lang="en-US" sz="2000" b="1" i="0" dirty="0">
                <a:latin typeface="+mn-lt"/>
              </a:rPr>
              <a:t>)</a:t>
            </a:r>
          </a:p>
          <a:p>
            <a:pPr>
              <a:defRPr/>
            </a:pPr>
            <a:r>
              <a:rPr lang="en-US" sz="2000" i="0" dirty="0">
                <a:latin typeface="+mn-lt"/>
              </a:rPr>
              <a:t>&gt; XDITA</a:t>
            </a:r>
            <a:br>
              <a:rPr lang="en-US" sz="2000" i="0" dirty="0">
                <a:latin typeface="+mn-lt"/>
              </a:rPr>
            </a:br>
            <a:r>
              <a:rPr lang="en-US" sz="1500" i="0" dirty="0">
                <a:latin typeface="+mn-lt"/>
              </a:rPr>
              <a:t>    </a:t>
            </a:r>
            <a:r>
              <a:rPr lang="en-US" sz="1500" i="0" dirty="0">
                <a:latin typeface="Courier New" panose="02070309020205020404" pitchFamily="49" charset="0"/>
                <a:cs typeface="Courier New" panose="02070309020205020404" pitchFamily="49" charset="0"/>
              </a:rPr>
              <a:t>&lt;p </a:t>
            </a:r>
            <a:r>
              <a:rPr lang="en-US" sz="1500" b="1" i="0" dirty="0" err="1">
                <a:latin typeface="Courier New" panose="02070309020205020404" pitchFamily="49" charset="0"/>
                <a:cs typeface="Courier New" panose="02070309020205020404" pitchFamily="49" charset="0"/>
              </a:rPr>
              <a:t>conref</a:t>
            </a:r>
            <a:r>
              <a:rPr lang="en-US" sz="1500" b="1" i="0" dirty="0">
                <a:latin typeface="Courier New" panose="02070309020205020404" pitchFamily="49" charset="0"/>
                <a:cs typeface="Courier New" panose="02070309020205020404" pitchFamily="49" charset="0"/>
              </a:rPr>
              <a:t>="</a:t>
            </a:r>
            <a:r>
              <a:rPr lang="en-US" sz="1500" b="1" i="0" dirty="0" err="1">
                <a:latin typeface="Courier New" panose="02070309020205020404" pitchFamily="49" charset="0"/>
                <a:cs typeface="Courier New" panose="02070309020205020404" pitchFamily="49" charset="0"/>
              </a:rPr>
              <a:t>intro-product.dita#intro-product</a:t>
            </a:r>
            <a:r>
              <a:rPr lang="en-US" sz="1500" b="1" i="0" dirty="0">
                <a:latin typeface="Courier New" panose="02070309020205020404" pitchFamily="49" charset="0"/>
                <a:cs typeface="Courier New" panose="02070309020205020404" pitchFamily="49" charset="0"/>
              </a:rPr>
              <a:t>/warning"</a:t>
            </a:r>
            <a:r>
              <a:rPr lang="en-US" sz="1500" i="0" dirty="0">
                <a:latin typeface="Courier New" panose="02070309020205020404" pitchFamily="49" charset="0"/>
                <a:cs typeface="Courier New" panose="02070309020205020404" pitchFamily="49" charset="0"/>
              </a:rPr>
              <a:t> /&gt;</a:t>
            </a:r>
          </a:p>
          <a:p>
            <a:pPr>
              <a:defRPr/>
            </a:pPr>
            <a:r>
              <a:rPr lang="en-US" sz="1500" i="0" dirty="0">
                <a:latin typeface="+mn-lt"/>
              </a:rPr>
              <a:t>    </a:t>
            </a:r>
            <a:r>
              <a:rPr lang="en-US" sz="1500" i="0" dirty="0">
                <a:latin typeface="Courier New" panose="02070309020205020404" pitchFamily="49" charset="0"/>
                <a:cs typeface="Courier New" panose="02070309020205020404" pitchFamily="49" charset="0"/>
              </a:rPr>
              <a:t>&lt;p </a:t>
            </a:r>
            <a:r>
              <a:rPr lang="en-US" sz="1500" i="0" dirty="0" err="1">
                <a:latin typeface="Courier New" panose="02070309020205020404" pitchFamily="49" charset="0"/>
                <a:cs typeface="Courier New" panose="02070309020205020404" pitchFamily="49" charset="0"/>
              </a:rPr>
              <a:t>conref</a:t>
            </a:r>
            <a:r>
              <a:rPr lang="en-US" sz="1500" i="0" dirty="0">
                <a:latin typeface="Courier New" panose="02070309020205020404" pitchFamily="49" charset="0"/>
                <a:cs typeface="Courier New" panose="02070309020205020404" pitchFamily="49" charset="0"/>
              </a:rPr>
              <a:t>="../</a:t>
            </a:r>
            <a:r>
              <a:rPr lang="en-US" sz="1500" i="0" dirty="0" err="1">
                <a:latin typeface="Courier New" panose="02070309020205020404" pitchFamily="49" charset="0"/>
                <a:cs typeface="Courier New" panose="02070309020205020404" pitchFamily="49" charset="0"/>
              </a:rPr>
              <a:t>hdita</a:t>
            </a:r>
            <a:r>
              <a:rPr lang="en-US" sz="1500" i="0" dirty="0">
                <a:latin typeface="Courier New" panose="02070309020205020404" pitchFamily="49" charset="0"/>
                <a:cs typeface="Courier New" panose="02070309020205020404" pitchFamily="49" charset="0"/>
              </a:rPr>
              <a:t>/</a:t>
            </a:r>
            <a:r>
              <a:rPr lang="en-US" sz="1500" i="0" dirty="0" err="1">
                <a:latin typeface="Courier New" panose="02070309020205020404" pitchFamily="49" charset="0"/>
                <a:cs typeface="Courier New" panose="02070309020205020404" pitchFamily="49" charset="0"/>
              </a:rPr>
              <a:t>test-topic.html#test-article-hdita</a:t>
            </a:r>
            <a:r>
              <a:rPr lang="en-US" sz="1500" i="0" dirty="0">
                <a:latin typeface="Courier New" panose="02070309020205020404" pitchFamily="49" charset="0"/>
                <a:cs typeface="Courier New" panose="02070309020205020404" pitchFamily="49" charset="0"/>
              </a:rPr>
              <a:t>/</a:t>
            </a:r>
            <a:br>
              <a:rPr lang="en-US" sz="1500" i="0" dirty="0">
                <a:latin typeface="Courier New" panose="02070309020205020404" pitchFamily="49" charset="0"/>
                <a:cs typeface="Courier New" panose="02070309020205020404" pitchFamily="49" charset="0"/>
              </a:rPr>
            </a:br>
            <a:r>
              <a:rPr lang="en-US" sz="1500" i="0" dirty="0">
                <a:latin typeface="Courier New" panose="02070309020205020404" pitchFamily="49" charset="0"/>
                <a:cs typeface="Courier New" panose="02070309020205020404" pitchFamily="49" charset="0"/>
              </a:rPr>
              <a:t>    warning-test-html"&gt;&lt;/p&gt;</a:t>
            </a:r>
          </a:p>
          <a:p>
            <a:pPr>
              <a:defRPr/>
            </a:pPr>
            <a:r>
              <a:rPr lang="en-US" sz="1500" i="0" dirty="0">
                <a:latin typeface="Courier New" panose="02070309020205020404" pitchFamily="49" charset="0"/>
                <a:cs typeface="Courier New" panose="02070309020205020404" pitchFamily="49" charset="0"/>
              </a:rPr>
              <a:t>  &lt;p </a:t>
            </a:r>
            <a:r>
              <a:rPr lang="en-US" sz="1500" i="0" dirty="0" err="1">
                <a:latin typeface="Courier New" panose="02070309020205020404" pitchFamily="49" charset="0"/>
                <a:cs typeface="Courier New" panose="02070309020205020404" pitchFamily="49" charset="0"/>
              </a:rPr>
              <a:t>conref</a:t>
            </a:r>
            <a:r>
              <a:rPr lang="en-US" sz="1500" i="0" dirty="0">
                <a:latin typeface="Courier New" panose="02070309020205020404" pitchFamily="49" charset="0"/>
                <a:cs typeface="Courier New" panose="02070309020205020404" pitchFamily="49" charset="0"/>
              </a:rPr>
              <a:t>="../</a:t>
            </a:r>
            <a:r>
              <a:rPr lang="en-US" sz="1500" i="0" dirty="0" err="1">
                <a:latin typeface="Courier New" panose="02070309020205020404" pitchFamily="49" charset="0"/>
                <a:cs typeface="Courier New" panose="02070309020205020404" pitchFamily="49" charset="0"/>
              </a:rPr>
              <a:t>mdita</a:t>
            </a:r>
            <a:r>
              <a:rPr lang="en-US" sz="1500" i="0" dirty="0">
                <a:latin typeface="Courier New" panose="02070309020205020404" pitchFamily="49" charset="0"/>
                <a:cs typeface="Courier New" panose="02070309020205020404" pitchFamily="49" charset="0"/>
              </a:rPr>
              <a:t>/</a:t>
            </a:r>
            <a:r>
              <a:rPr lang="en-US" sz="1500" i="0" dirty="0" err="1">
                <a:latin typeface="Courier New" panose="02070309020205020404" pitchFamily="49" charset="0"/>
                <a:cs typeface="Courier New" panose="02070309020205020404" pitchFamily="49" charset="0"/>
              </a:rPr>
              <a:t>test-topic.md#test-topic-md</a:t>
            </a:r>
            <a:r>
              <a:rPr lang="en-US" sz="1500" i="0" dirty="0">
                <a:latin typeface="Courier New" panose="02070309020205020404" pitchFamily="49" charset="0"/>
                <a:cs typeface="Courier New" panose="02070309020205020404" pitchFamily="49" charset="0"/>
              </a:rPr>
              <a:t>/</a:t>
            </a:r>
            <a:br>
              <a:rPr lang="en-US" sz="1500" i="0" dirty="0">
                <a:latin typeface="Courier New" panose="02070309020205020404" pitchFamily="49" charset="0"/>
                <a:cs typeface="Courier New" panose="02070309020205020404" pitchFamily="49" charset="0"/>
              </a:rPr>
            </a:br>
            <a:r>
              <a:rPr lang="en-US" sz="1500" i="0" dirty="0">
                <a:latin typeface="Courier New" panose="02070309020205020404" pitchFamily="49" charset="0"/>
                <a:cs typeface="Courier New" panose="02070309020205020404" pitchFamily="49" charset="0"/>
              </a:rPr>
              <a:t>    warning-test-md"&gt;&lt;/p&gt;</a:t>
            </a:r>
          </a:p>
          <a:p>
            <a:pPr>
              <a:defRPr/>
            </a:pPr>
            <a:r>
              <a:rPr lang="en-US" sz="2000" i="0" dirty="0">
                <a:latin typeface="+mn-lt"/>
              </a:rPr>
              <a:t>&gt; MDITA</a:t>
            </a:r>
            <a:br>
              <a:rPr lang="en-US" sz="2000" i="0" dirty="0">
                <a:latin typeface="+mn-lt"/>
              </a:rPr>
            </a:br>
            <a:r>
              <a:rPr lang="en-US" sz="1500" i="0" dirty="0">
                <a:latin typeface="+mn-lt"/>
              </a:rPr>
              <a:t>    </a:t>
            </a:r>
            <a:r>
              <a:rPr lang="en-US" sz="1500" i="0" dirty="0">
                <a:latin typeface="Courier New" panose="02070309020205020404" pitchFamily="49" charset="0"/>
                <a:cs typeface="Courier New" panose="02070309020205020404" pitchFamily="49" charset="0"/>
              </a:rPr>
              <a:t>&lt;p </a:t>
            </a:r>
            <a:r>
              <a:rPr lang="en-US" sz="1500" b="1" i="0" dirty="0">
                <a:latin typeface="Courier New" panose="02070309020205020404" pitchFamily="49" charset="0"/>
                <a:cs typeface="Courier New" panose="02070309020205020404" pitchFamily="49" charset="0"/>
              </a:rPr>
              <a:t>data-</a:t>
            </a:r>
            <a:r>
              <a:rPr lang="en-US" sz="1500" b="1" i="0" dirty="0" err="1">
                <a:latin typeface="Courier New" panose="02070309020205020404" pitchFamily="49" charset="0"/>
                <a:cs typeface="Courier New" panose="02070309020205020404" pitchFamily="49" charset="0"/>
              </a:rPr>
              <a:t>conref</a:t>
            </a:r>
            <a:r>
              <a:rPr lang="en-US" sz="1500" b="1" i="0" dirty="0">
                <a:latin typeface="Courier New" panose="02070309020205020404" pitchFamily="49" charset="0"/>
                <a:cs typeface="Courier New" panose="02070309020205020404" pitchFamily="49" charset="0"/>
              </a:rPr>
              <a:t>="../</a:t>
            </a:r>
            <a:r>
              <a:rPr lang="en-US" sz="1500" b="1" i="0" dirty="0" err="1">
                <a:latin typeface="Courier New" panose="02070309020205020404" pitchFamily="49" charset="0"/>
                <a:cs typeface="Courier New" panose="02070309020205020404" pitchFamily="49" charset="0"/>
              </a:rPr>
              <a:t>xdita</a:t>
            </a:r>
            <a:r>
              <a:rPr lang="en-US" sz="1500" b="1" i="0" dirty="0">
                <a:latin typeface="Courier New" panose="02070309020205020404" pitchFamily="49" charset="0"/>
                <a:cs typeface="Courier New" panose="02070309020205020404" pitchFamily="49" charset="0"/>
              </a:rPr>
              <a:t>/</a:t>
            </a:r>
            <a:r>
              <a:rPr lang="en-US" sz="1500" b="1" i="0" dirty="0" err="1">
                <a:latin typeface="Courier New" panose="02070309020205020404" pitchFamily="49" charset="0"/>
                <a:cs typeface="Courier New" panose="02070309020205020404" pitchFamily="49" charset="0"/>
              </a:rPr>
              <a:t>intro-product.dita#intro-product</a:t>
            </a:r>
            <a:r>
              <a:rPr lang="en-US" sz="1500" b="1" i="0" dirty="0">
                <a:latin typeface="Courier New" panose="02070309020205020404" pitchFamily="49" charset="0"/>
                <a:cs typeface="Courier New" panose="02070309020205020404" pitchFamily="49" charset="0"/>
              </a:rPr>
              <a:t>/warning"</a:t>
            </a:r>
            <a:r>
              <a:rPr lang="en-US" sz="1500" i="0" dirty="0">
                <a:latin typeface="Courier New" panose="02070309020205020404" pitchFamily="49" charset="0"/>
                <a:cs typeface="Courier New" panose="02070309020205020404" pitchFamily="49" charset="0"/>
              </a:rPr>
              <a:t> /&gt;</a:t>
            </a:r>
          </a:p>
          <a:p>
            <a:pPr>
              <a:defRPr/>
            </a:pPr>
            <a:r>
              <a:rPr lang="en-US" sz="1500" i="0" dirty="0">
                <a:latin typeface="Courier New" panose="02070309020205020404" pitchFamily="49" charset="0"/>
                <a:cs typeface="Courier New" panose="02070309020205020404" pitchFamily="49" charset="0"/>
              </a:rPr>
              <a:t>  &lt;p data-</a:t>
            </a:r>
            <a:r>
              <a:rPr lang="en-US" sz="1500" i="0" dirty="0" err="1">
                <a:latin typeface="Courier New" panose="02070309020205020404" pitchFamily="49" charset="0"/>
                <a:cs typeface="Courier New" panose="02070309020205020404" pitchFamily="49" charset="0"/>
              </a:rPr>
              <a:t>conref</a:t>
            </a:r>
            <a:r>
              <a:rPr lang="en-US" sz="1500" i="0" dirty="0">
                <a:latin typeface="Courier New" panose="02070309020205020404" pitchFamily="49" charset="0"/>
                <a:cs typeface="Courier New" panose="02070309020205020404" pitchFamily="49" charset="0"/>
              </a:rPr>
              <a:t>="../</a:t>
            </a:r>
            <a:r>
              <a:rPr lang="en-US" sz="1500" i="0" dirty="0" err="1">
                <a:latin typeface="Courier New" panose="02070309020205020404" pitchFamily="49" charset="0"/>
                <a:cs typeface="Courier New" panose="02070309020205020404" pitchFamily="49" charset="0"/>
              </a:rPr>
              <a:t>mdita</a:t>
            </a:r>
            <a:r>
              <a:rPr lang="en-US" sz="1500" i="0" dirty="0">
                <a:latin typeface="Courier New" panose="02070309020205020404" pitchFamily="49" charset="0"/>
                <a:cs typeface="Courier New" panose="02070309020205020404" pitchFamily="49" charset="0"/>
              </a:rPr>
              <a:t>/</a:t>
            </a:r>
            <a:r>
              <a:rPr lang="en-US" sz="1500" i="0" dirty="0" err="1">
                <a:latin typeface="Courier New" panose="02070309020205020404" pitchFamily="49" charset="0"/>
                <a:cs typeface="Courier New" panose="02070309020205020404" pitchFamily="49" charset="0"/>
              </a:rPr>
              <a:t>test-topic.md#test-topic-md</a:t>
            </a:r>
            <a:r>
              <a:rPr lang="en-US" sz="1500" i="0" dirty="0">
                <a:latin typeface="Courier New" panose="02070309020205020404" pitchFamily="49" charset="0"/>
                <a:cs typeface="Courier New" panose="02070309020205020404" pitchFamily="49" charset="0"/>
              </a:rPr>
              <a:t>/</a:t>
            </a:r>
            <a:br>
              <a:rPr lang="en-US" sz="1500" i="0" dirty="0">
                <a:latin typeface="Courier New" panose="02070309020205020404" pitchFamily="49" charset="0"/>
                <a:cs typeface="Courier New" panose="02070309020205020404" pitchFamily="49" charset="0"/>
              </a:rPr>
            </a:br>
            <a:r>
              <a:rPr lang="en-US" sz="1500" i="0" dirty="0">
                <a:latin typeface="Courier New" panose="02070309020205020404" pitchFamily="49" charset="0"/>
                <a:cs typeface="Courier New" panose="02070309020205020404" pitchFamily="49" charset="0"/>
              </a:rPr>
              <a:t>    warning-test-md"&gt;&lt;/p&gt; </a:t>
            </a:r>
          </a:p>
          <a:p>
            <a:pPr>
              <a:defRPr/>
            </a:pPr>
            <a:r>
              <a:rPr lang="en-US" sz="1500" i="0" dirty="0">
                <a:latin typeface="Courier New" panose="02070309020205020404" pitchFamily="49" charset="0"/>
                <a:cs typeface="Courier New" panose="02070309020205020404" pitchFamily="49" charset="0"/>
              </a:rPr>
              <a:t>  &lt;p data-</a:t>
            </a:r>
            <a:r>
              <a:rPr lang="en-US" sz="1500" i="0" dirty="0" err="1">
                <a:latin typeface="Courier New" panose="02070309020205020404" pitchFamily="49" charset="0"/>
                <a:cs typeface="Courier New" panose="02070309020205020404" pitchFamily="49" charset="0"/>
              </a:rPr>
              <a:t>conref</a:t>
            </a:r>
            <a:r>
              <a:rPr lang="en-US" sz="1500" i="0" dirty="0">
                <a:latin typeface="Courier New" panose="02070309020205020404" pitchFamily="49" charset="0"/>
                <a:cs typeface="Courier New" panose="02070309020205020404" pitchFamily="49" charset="0"/>
              </a:rPr>
              <a:t>="../</a:t>
            </a:r>
            <a:r>
              <a:rPr lang="en-US" sz="1500" i="0" dirty="0" err="1">
                <a:latin typeface="Courier New" panose="02070309020205020404" pitchFamily="49" charset="0"/>
                <a:cs typeface="Courier New" panose="02070309020205020404" pitchFamily="49" charset="0"/>
              </a:rPr>
              <a:t>hdita</a:t>
            </a:r>
            <a:r>
              <a:rPr lang="en-US" sz="1500" i="0" dirty="0">
                <a:latin typeface="Courier New" panose="02070309020205020404" pitchFamily="49" charset="0"/>
                <a:cs typeface="Courier New" panose="02070309020205020404" pitchFamily="49" charset="0"/>
              </a:rPr>
              <a:t>/</a:t>
            </a:r>
            <a:r>
              <a:rPr lang="en-US" sz="1500" i="0" dirty="0" err="1">
                <a:latin typeface="Courier New" panose="02070309020205020404" pitchFamily="49" charset="0"/>
                <a:cs typeface="Courier New" panose="02070309020205020404" pitchFamily="49" charset="0"/>
              </a:rPr>
              <a:t>test-topic.html#test-article-hdita</a:t>
            </a:r>
            <a:r>
              <a:rPr lang="en-US" sz="1500" i="0" dirty="0">
                <a:latin typeface="Courier New" panose="02070309020205020404" pitchFamily="49" charset="0"/>
                <a:cs typeface="Courier New" panose="02070309020205020404" pitchFamily="49" charset="0"/>
              </a:rPr>
              <a:t>/</a:t>
            </a:r>
            <a:br>
              <a:rPr lang="en-US" sz="1500" i="0" dirty="0">
                <a:latin typeface="Courier New" panose="02070309020205020404" pitchFamily="49" charset="0"/>
                <a:cs typeface="Courier New" panose="02070309020205020404" pitchFamily="49" charset="0"/>
              </a:rPr>
            </a:br>
            <a:r>
              <a:rPr lang="en-US" sz="1500" i="0" dirty="0">
                <a:latin typeface="Courier New" panose="02070309020205020404" pitchFamily="49" charset="0"/>
                <a:cs typeface="Courier New" panose="02070309020205020404" pitchFamily="49" charset="0"/>
              </a:rPr>
              <a:t>    warning-test-html"&gt;&lt;/p&gt;</a:t>
            </a:r>
          </a:p>
          <a:p>
            <a:pPr>
              <a:defRPr/>
            </a:pPr>
            <a:r>
              <a:rPr lang="en-US" sz="2000" i="0" dirty="0">
                <a:latin typeface="+mn-lt"/>
              </a:rPr>
              <a:t>&gt; HDITA</a:t>
            </a:r>
            <a:br>
              <a:rPr lang="en-US" sz="2000" i="0" dirty="0">
                <a:latin typeface="+mn-lt"/>
              </a:rPr>
            </a:br>
            <a:r>
              <a:rPr lang="en-US" sz="1500" i="0" dirty="0">
                <a:latin typeface="+mn-lt"/>
              </a:rPr>
              <a:t>    </a:t>
            </a:r>
            <a:r>
              <a:rPr lang="en-US" sz="1500" i="0" dirty="0">
                <a:latin typeface="Courier New" panose="02070309020205020404" pitchFamily="49" charset="0"/>
                <a:cs typeface="Courier New" panose="02070309020205020404" pitchFamily="49" charset="0"/>
              </a:rPr>
              <a:t>&lt;li&gt;&lt;p </a:t>
            </a:r>
            <a:r>
              <a:rPr lang="en-US" sz="1500" b="1" i="0" dirty="0">
                <a:latin typeface="Courier New" panose="02070309020205020404" pitchFamily="49" charset="0"/>
                <a:cs typeface="Courier New" panose="02070309020205020404" pitchFamily="49" charset="0"/>
              </a:rPr>
              <a:t>data-</a:t>
            </a:r>
            <a:r>
              <a:rPr lang="en-US" sz="1500" b="1" i="0" dirty="0" err="1">
                <a:latin typeface="Courier New" panose="02070309020205020404" pitchFamily="49" charset="0"/>
                <a:cs typeface="Courier New" panose="02070309020205020404" pitchFamily="49" charset="0"/>
              </a:rPr>
              <a:t>conref</a:t>
            </a:r>
            <a:r>
              <a:rPr lang="en-US" sz="1500" b="1" i="0" dirty="0">
                <a:latin typeface="Courier New" panose="02070309020205020404" pitchFamily="49" charset="0"/>
                <a:cs typeface="Courier New" panose="02070309020205020404" pitchFamily="49" charset="0"/>
              </a:rPr>
              <a:t>="../</a:t>
            </a:r>
            <a:r>
              <a:rPr lang="en-US" sz="1500" b="1" i="0" dirty="0" err="1">
                <a:latin typeface="Courier New" panose="02070309020205020404" pitchFamily="49" charset="0"/>
                <a:cs typeface="Courier New" panose="02070309020205020404" pitchFamily="49" charset="0"/>
              </a:rPr>
              <a:t>xdita</a:t>
            </a:r>
            <a:r>
              <a:rPr lang="en-US" sz="1500" b="1" i="0" dirty="0">
                <a:latin typeface="Courier New" panose="02070309020205020404" pitchFamily="49" charset="0"/>
                <a:cs typeface="Courier New" panose="02070309020205020404" pitchFamily="49" charset="0"/>
              </a:rPr>
              <a:t>/</a:t>
            </a:r>
            <a:r>
              <a:rPr lang="en-US" sz="1500" b="1" i="0" dirty="0" err="1">
                <a:latin typeface="Courier New" panose="02070309020205020404" pitchFamily="49" charset="0"/>
                <a:cs typeface="Courier New" panose="02070309020205020404" pitchFamily="49" charset="0"/>
              </a:rPr>
              <a:t>intro-product.dita#intro-product</a:t>
            </a:r>
            <a:r>
              <a:rPr lang="en-US" sz="1500" b="1" i="0" dirty="0">
                <a:latin typeface="Courier New" panose="02070309020205020404" pitchFamily="49" charset="0"/>
                <a:cs typeface="Courier New" panose="02070309020205020404" pitchFamily="49" charset="0"/>
              </a:rPr>
              <a:t>/warning"</a:t>
            </a:r>
            <a:r>
              <a:rPr lang="en-US" sz="1500" i="0" dirty="0">
                <a:latin typeface="Courier New" panose="02070309020205020404" pitchFamily="49" charset="0"/>
                <a:cs typeface="Courier New" panose="02070309020205020404" pitchFamily="49" charset="0"/>
              </a:rPr>
              <a:t>/&gt;</a:t>
            </a:r>
            <a:br>
              <a:rPr lang="en-US" sz="1500" i="0" dirty="0">
                <a:latin typeface="Courier New" panose="02070309020205020404" pitchFamily="49" charset="0"/>
                <a:cs typeface="Courier New" panose="02070309020205020404" pitchFamily="49" charset="0"/>
              </a:rPr>
            </a:br>
            <a:r>
              <a:rPr lang="en-US" sz="1500" i="0" dirty="0">
                <a:latin typeface="Courier New" panose="02070309020205020404" pitchFamily="49" charset="0"/>
                <a:cs typeface="Courier New" panose="02070309020205020404" pitchFamily="49" charset="0"/>
              </a:rPr>
              <a:t>    &lt;/li&gt;</a:t>
            </a:r>
          </a:p>
          <a:p>
            <a:pPr>
              <a:defRPr/>
            </a:pPr>
            <a:r>
              <a:rPr lang="en-US" sz="1500" i="0" dirty="0">
                <a:latin typeface="Courier New" panose="02070309020205020404" pitchFamily="49" charset="0"/>
                <a:cs typeface="Courier New" panose="02070309020205020404" pitchFamily="49" charset="0"/>
              </a:rPr>
              <a:t>  &lt;li&gt;&lt;p data-</a:t>
            </a:r>
            <a:r>
              <a:rPr lang="en-US" sz="1500" i="0" dirty="0" err="1">
                <a:latin typeface="Courier New" panose="02070309020205020404" pitchFamily="49" charset="0"/>
                <a:cs typeface="Courier New" panose="02070309020205020404" pitchFamily="49" charset="0"/>
              </a:rPr>
              <a:t>conref</a:t>
            </a:r>
            <a:r>
              <a:rPr lang="en-US" sz="1500" i="0" dirty="0">
                <a:latin typeface="Courier New" panose="02070309020205020404" pitchFamily="49" charset="0"/>
                <a:cs typeface="Courier New" panose="02070309020205020404" pitchFamily="49" charset="0"/>
              </a:rPr>
              <a:t>="../</a:t>
            </a:r>
            <a:r>
              <a:rPr lang="en-US" sz="1500" i="0" dirty="0" err="1">
                <a:latin typeface="Courier New" panose="02070309020205020404" pitchFamily="49" charset="0"/>
                <a:cs typeface="Courier New" panose="02070309020205020404" pitchFamily="49" charset="0"/>
              </a:rPr>
              <a:t>mdita</a:t>
            </a:r>
            <a:r>
              <a:rPr lang="en-US" sz="1500" i="0" dirty="0">
                <a:latin typeface="Courier New" panose="02070309020205020404" pitchFamily="49" charset="0"/>
                <a:cs typeface="Courier New" panose="02070309020205020404" pitchFamily="49" charset="0"/>
              </a:rPr>
              <a:t>/</a:t>
            </a:r>
            <a:r>
              <a:rPr lang="en-US" sz="1500" i="0" dirty="0" err="1">
                <a:latin typeface="Courier New" panose="02070309020205020404" pitchFamily="49" charset="0"/>
                <a:cs typeface="Courier New" panose="02070309020205020404" pitchFamily="49" charset="0"/>
              </a:rPr>
              <a:t>test-topic.md#test-topic-md</a:t>
            </a:r>
            <a:r>
              <a:rPr lang="en-US" sz="1500" i="0" dirty="0">
                <a:latin typeface="Courier New" panose="02070309020205020404" pitchFamily="49" charset="0"/>
                <a:cs typeface="Courier New" panose="02070309020205020404" pitchFamily="49" charset="0"/>
              </a:rPr>
              <a:t>/</a:t>
            </a:r>
            <a:br>
              <a:rPr lang="en-US" sz="1500" i="0" dirty="0">
                <a:latin typeface="Courier New" panose="02070309020205020404" pitchFamily="49" charset="0"/>
                <a:cs typeface="Courier New" panose="02070309020205020404" pitchFamily="49" charset="0"/>
              </a:rPr>
            </a:br>
            <a:r>
              <a:rPr lang="en-US" sz="1500" i="0" dirty="0">
                <a:latin typeface="Courier New" panose="02070309020205020404" pitchFamily="49" charset="0"/>
                <a:cs typeface="Courier New" panose="02070309020205020404" pitchFamily="49" charset="0"/>
              </a:rPr>
              <a:t>    warning-test-md"&gt;&lt;/p&gt;&lt;/li&gt; </a:t>
            </a:r>
          </a:p>
          <a:p>
            <a:pPr>
              <a:defRPr/>
            </a:pPr>
            <a:r>
              <a:rPr lang="en-US" sz="1500" i="0" dirty="0">
                <a:latin typeface="Courier New" panose="02070309020205020404" pitchFamily="49" charset="0"/>
                <a:cs typeface="Courier New" panose="02070309020205020404" pitchFamily="49" charset="0"/>
              </a:rPr>
              <a:t>  &lt;li&gt;&lt;p data-</a:t>
            </a:r>
            <a:r>
              <a:rPr lang="en-US" sz="1500" i="0" dirty="0" err="1">
                <a:latin typeface="Courier New" panose="02070309020205020404" pitchFamily="49" charset="0"/>
                <a:cs typeface="Courier New" panose="02070309020205020404" pitchFamily="49" charset="0"/>
              </a:rPr>
              <a:t>conref</a:t>
            </a:r>
            <a:r>
              <a:rPr lang="en-US" sz="1500" i="0" dirty="0">
                <a:latin typeface="Courier New" panose="02070309020205020404" pitchFamily="49" charset="0"/>
                <a:cs typeface="Courier New" panose="02070309020205020404" pitchFamily="49" charset="0"/>
              </a:rPr>
              <a:t>="../</a:t>
            </a:r>
            <a:r>
              <a:rPr lang="en-US" sz="1500" i="0" dirty="0" err="1">
                <a:latin typeface="Courier New" panose="02070309020205020404" pitchFamily="49" charset="0"/>
                <a:cs typeface="Courier New" panose="02070309020205020404" pitchFamily="49" charset="0"/>
              </a:rPr>
              <a:t>hdita</a:t>
            </a:r>
            <a:r>
              <a:rPr lang="en-US" sz="1500" i="0" dirty="0">
                <a:latin typeface="Courier New" panose="02070309020205020404" pitchFamily="49" charset="0"/>
                <a:cs typeface="Courier New" panose="02070309020205020404" pitchFamily="49" charset="0"/>
              </a:rPr>
              <a:t>/</a:t>
            </a:r>
            <a:r>
              <a:rPr lang="en-US" sz="1500" i="0" dirty="0" err="1">
                <a:latin typeface="Courier New" panose="02070309020205020404" pitchFamily="49" charset="0"/>
                <a:cs typeface="Courier New" panose="02070309020205020404" pitchFamily="49" charset="0"/>
              </a:rPr>
              <a:t>test-topic.html#test-article-hdita</a:t>
            </a:r>
            <a:r>
              <a:rPr lang="en-US" sz="1500" i="0" dirty="0">
                <a:latin typeface="Courier New" panose="02070309020205020404" pitchFamily="49" charset="0"/>
                <a:cs typeface="Courier New" panose="02070309020205020404" pitchFamily="49" charset="0"/>
              </a:rPr>
              <a:t>/</a:t>
            </a:r>
            <a:br>
              <a:rPr lang="en-US" sz="1500" i="0" dirty="0">
                <a:latin typeface="Courier New" panose="02070309020205020404" pitchFamily="49" charset="0"/>
                <a:cs typeface="Courier New" panose="02070309020205020404" pitchFamily="49" charset="0"/>
              </a:rPr>
            </a:br>
            <a:r>
              <a:rPr lang="en-US" sz="1500" i="0" dirty="0">
                <a:latin typeface="Courier New" panose="02070309020205020404" pitchFamily="49" charset="0"/>
                <a:cs typeface="Courier New" panose="02070309020205020404" pitchFamily="49" charset="0"/>
              </a:rPr>
              <a:t>    warning-test-html"&gt;&lt;/p&gt;&lt;/li&gt;</a:t>
            </a:r>
          </a:p>
        </p:txBody>
      </p:sp>
    </p:spTree>
    <p:extLst>
      <p:ext uri="{BB962C8B-B14F-4D97-AF65-F5344CB8AC3E}">
        <p14:creationId xmlns:p14="http://schemas.microsoft.com/office/powerpoint/2010/main" val="2014272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BB693813-72A6-4EA6-96F2-F061FF2CFEFA}"/>
              </a:ext>
            </a:extLst>
          </p:cNvPr>
          <p:cNvSpPr/>
          <p:nvPr/>
        </p:nvSpPr>
        <p:spPr>
          <a:xfrm>
            <a:off x="397073" y="553260"/>
            <a:ext cx="8319031" cy="550666"/>
          </a:xfrm>
          <a:prstGeom prst="roundRect">
            <a:avLst>
              <a:gd name="adj" fmla="val 11119"/>
            </a:avLst>
          </a:prstGeom>
          <a:gradFill flip="none" rotWithShape="1">
            <a:gsLst>
              <a:gs pos="0">
                <a:schemeClr val="accent4">
                  <a:lumMod val="60000"/>
                  <a:lumOff val="40000"/>
                  <a:alpha val="5000"/>
                </a:schemeClr>
              </a:gs>
              <a:gs pos="91000">
                <a:schemeClr val="accent1">
                  <a:lumMod val="45000"/>
                  <a:lumOff val="55000"/>
                </a:schemeClr>
              </a:gs>
              <a:gs pos="83000">
                <a:schemeClr val="accent1">
                  <a:lumMod val="45000"/>
                  <a:lumOff val="55000"/>
                </a:schemeClr>
              </a:gs>
              <a:gs pos="100000">
                <a:schemeClr val="accent1">
                  <a:lumMod val="30000"/>
                  <a:lumOff val="7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08C52659-95B3-4955-8D6C-D9A2307DE00B}"/>
              </a:ext>
            </a:extLst>
          </p:cNvPr>
          <p:cNvCxnSpPr>
            <a:cxnSpLocks/>
          </p:cNvCxnSpPr>
          <p:nvPr/>
        </p:nvCxnSpPr>
        <p:spPr>
          <a:xfrm>
            <a:off x="140677" y="6383209"/>
            <a:ext cx="8572500" cy="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3E12B82-6FE1-45D9-ABE4-FBC91AAE3E8B}"/>
              </a:ext>
            </a:extLst>
          </p:cNvPr>
          <p:cNvCxnSpPr>
            <a:cxnSpLocks/>
          </p:cNvCxnSpPr>
          <p:nvPr/>
        </p:nvCxnSpPr>
        <p:spPr>
          <a:xfrm>
            <a:off x="140677" y="6509241"/>
            <a:ext cx="8584224" cy="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E0645DF-BADD-44A4-AB20-F8C66C67786C}"/>
              </a:ext>
            </a:extLst>
          </p:cNvPr>
          <p:cNvCxnSpPr>
            <a:cxnSpLocks/>
          </p:cNvCxnSpPr>
          <p:nvPr/>
        </p:nvCxnSpPr>
        <p:spPr>
          <a:xfrm>
            <a:off x="296008" y="550194"/>
            <a:ext cx="0" cy="6105583"/>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17C2CE42-0F22-426D-AAE7-14A5AA63A5F6}"/>
              </a:ext>
            </a:extLst>
          </p:cNvPr>
          <p:cNvSpPr txBox="1"/>
          <p:nvPr/>
        </p:nvSpPr>
        <p:spPr>
          <a:xfrm>
            <a:off x="430823" y="550194"/>
            <a:ext cx="5679831" cy="523220"/>
          </a:xfrm>
          <a:prstGeom prst="rect">
            <a:avLst/>
          </a:prstGeom>
          <a:noFill/>
        </p:spPr>
        <p:txBody>
          <a:bodyPr wrap="square" rtlCol="0">
            <a:spAutoFit/>
          </a:bodyPr>
          <a:lstStyle/>
          <a:p>
            <a:r>
              <a:rPr lang="en-US" sz="2800" b="1">
                <a:solidFill>
                  <a:schemeClr val="accent4">
                    <a:lumMod val="75000"/>
                  </a:schemeClr>
                </a:solidFill>
              </a:rPr>
              <a:t>How does it work?</a:t>
            </a:r>
          </a:p>
        </p:txBody>
      </p:sp>
      <p:pic>
        <p:nvPicPr>
          <p:cNvPr id="7" name="Picture 6" descr="A picture containing office&#10;&#10;Description automatically generated">
            <a:extLst>
              <a:ext uri="{FF2B5EF4-FFF2-40B4-BE49-F238E27FC236}">
                <a16:creationId xmlns:a16="http://schemas.microsoft.com/office/drawing/2014/main" id="{8F4D11B8-830A-481E-80FF-D8888D3CBF3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82795" y="6181590"/>
            <a:ext cx="637440" cy="455990"/>
          </a:xfrm>
          <a:prstGeom prst="rect">
            <a:avLst/>
          </a:prstGeom>
        </p:spPr>
      </p:pic>
      <p:sp>
        <p:nvSpPr>
          <p:cNvPr id="6" name="TextBox 5">
            <a:extLst>
              <a:ext uri="{FF2B5EF4-FFF2-40B4-BE49-F238E27FC236}">
                <a16:creationId xmlns:a16="http://schemas.microsoft.com/office/drawing/2014/main" id="{5A6F7485-774F-4805-B563-D6A1BF262166}"/>
              </a:ext>
            </a:extLst>
          </p:cNvPr>
          <p:cNvSpPr txBox="1"/>
          <p:nvPr/>
        </p:nvSpPr>
        <p:spPr>
          <a:xfrm>
            <a:off x="7939448" y="6550268"/>
            <a:ext cx="896399" cy="246221"/>
          </a:xfrm>
          <a:prstGeom prst="rect">
            <a:avLst/>
          </a:prstGeom>
          <a:noFill/>
        </p:spPr>
        <p:txBody>
          <a:bodyPr wrap="none" rtlCol="0">
            <a:spAutoFit/>
          </a:bodyPr>
          <a:lstStyle/>
          <a:p>
            <a:r>
              <a:rPr lang="en-US" sz="1000">
                <a:solidFill>
                  <a:schemeClr val="accent4">
                    <a:lumMod val="75000"/>
                  </a:schemeClr>
                </a:solidFill>
              </a:rPr>
              <a:t>May 12, 2021</a:t>
            </a:r>
          </a:p>
        </p:txBody>
      </p:sp>
      <p:sp>
        <p:nvSpPr>
          <p:cNvPr id="16" name="TextBox 15">
            <a:extLst>
              <a:ext uri="{FF2B5EF4-FFF2-40B4-BE49-F238E27FC236}">
                <a16:creationId xmlns:a16="http://schemas.microsoft.com/office/drawing/2014/main" id="{C43208E0-F9AD-49B8-8CF8-FAA4FA787CFD}"/>
              </a:ext>
            </a:extLst>
          </p:cNvPr>
          <p:cNvSpPr txBox="1"/>
          <p:nvPr/>
        </p:nvSpPr>
        <p:spPr>
          <a:xfrm>
            <a:off x="4382381" y="6550284"/>
            <a:ext cx="527709" cy="246221"/>
          </a:xfrm>
          <a:prstGeom prst="rect">
            <a:avLst/>
          </a:prstGeom>
          <a:noFill/>
        </p:spPr>
        <p:txBody>
          <a:bodyPr wrap="none" rtlCol="0">
            <a:spAutoFit/>
          </a:bodyPr>
          <a:lstStyle/>
          <a:p>
            <a:r>
              <a:rPr lang="en-US" sz="1000">
                <a:solidFill>
                  <a:schemeClr val="accent4">
                    <a:lumMod val="75000"/>
                  </a:schemeClr>
                </a:solidFill>
              </a:rPr>
              <a:t>Slide </a:t>
            </a:r>
            <a:fld id="{CCB0F663-5780-4C89-8676-61EB74CDD9DA}" type="slidenum">
              <a:rPr lang="en-US" sz="1000" smtClean="0">
                <a:solidFill>
                  <a:schemeClr val="accent4">
                    <a:lumMod val="75000"/>
                  </a:schemeClr>
                </a:solidFill>
              </a:rPr>
              <a:t>12</a:t>
            </a:fld>
            <a:endParaRPr lang="en-US" sz="1000">
              <a:solidFill>
                <a:schemeClr val="accent4">
                  <a:lumMod val="75000"/>
                </a:schemeClr>
              </a:solidFill>
            </a:endParaRPr>
          </a:p>
        </p:txBody>
      </p:sp>
      <p:sp>
        <p:nvSpPr>
          <p:cNvPr id="10" name="TextBox 9">
            <a:extLst>
              <a:ext uri="{FF2B5EF4-FFF2-40B4-BE49-F238E27FC236}">
                <a16:creationId xmlns:a16="http://schemas.microsoft.com/office/drawing/2014/main" id="{7081198A-1602-4112-BE40-631FE189B13C}"/>
              </a:ext>
            </a:extLst>
          </p:cNvPr>
          <p:cNvSpPr txBox="1"/>
          <p:nvPr/>
        </p:nvSpPr>
        <p:spPr>
          <a:xfrm>
            <a:off x="338138" y="1250343"/>
            <a:ext cx="8653462" cy="4248150"/>
          </a:xfrm>
          <a:prstGeom prst="rect">
            <a:avLst/>
          </a:prstGeom>
          <a:noFill/>
        </p:spPr>
        <p:txBody>
          <a:bodyPr>
            <a:spAutoFit/>
          </a:bodyPr>
          <a:lstStyle/>
          <a:p>
            <a:pPr>
              <a:defRPr/>
            </a:pPr>
            <a:r>
              <a:rPr lang="en-US" sz="2000" b="1" i="0">
                <a:latin typeface="+mn-lt"/>
              </a:rPr>
              <a:t>Cross-references</a:t>
            </a:r>
          </a:p>
          <a:p>
            <a:pPr>
              <a:defRPr/>
            </a:pPr>
            <a:r>
              <a:rPr lang="en-US" sz="2000" i="0">
                <a:latin typeface="+mn-lt"/>
              </a:rPr>
              <a:t>&gt; XDITA</a:t>
            </a:r>
            <a:br>
              <a:rPr lang="en-US" sz="2000" i="0">
                <a:latin typeface="+mn-lt"/>
              </a:rPr>
            </a:br>
            <a:r>
              <a:rPr lang="en-US" sz="1500" i="0">
                <a:latin typeface="Courier New" panose="02070309020205020404" pitchFamily="49" charset="0"/>
                <a:cs typeface="Courier New" panose="02070309020205020404" pitchFamily="49" charset="0"/>
              </a:rPr>
              <a:t>  &lt;</a:t>
            </a:r>
            <a:r>
              <a:rPr lang="en-US" sz="1500" i="0" err="1">
                <a:latin typeface="Courier New" panose="02070309020205020404" pitchFamily="49" charset="0"/>
                <a:cs typeface="Courier New" panose="02070309020205020404" pitchFamily="49" charset="0"/>
              </a:rPr>
              <a:t>xref</a:t>
            </a:r>
            <a:r>
              <a:rPr lang="en-US" sz="1500" i="0">
                <a:latin typeface="Courier New" panose="02070309020205020404" pitchFamily="49" charset="0"/>
                <a:cs typeface="Courier New" panose="02070309020205020404" pitchFamily="49" charset="0"/>
              </a:rPr>
              <a:t> </a:t>
            </a:r>
            <a:r>
              <a:rPr lang="en-US" sz="1500" i="0" err="1">
                <a:latin typeface="Courier New" panose="02070309020205020404" pitchFamily="49" charset="0"/>
                <a:cs typeface="Courier New" panose="02070309020205020404" pitchFamily="49" charset="0"/>
              </a:rPr>
              <a:t>href</a:t>
            </a:r>
            <a:r>
              <a:rPr lang="en-US" sz="1500" i="0">
                <a:latin typeface="Courier New" panose="02070309020205020404" pitchFamily="49" charset="0"/>
                <a:cs typeface="Courier New" panose="02070309020205020404" pitchFamily="49" charset="0"/>
              </a:rPr>
              <a:t>="intro-</a:t>
            </a:r>
            <a:r>
              <a:rPr lang="en-US" sz="1500" i="0" err="1">
                <a:latin typeface="Courier New" panose="02070309020205020404" pitchFamily="49" charset="0"/>
                <a:cs typeface="Courier New" panose="02070309020205020404" pitchFamily="49" charset="0"/>
              </a:rPr>
              <a:t>product.dita</a:t>
            </a:r>
            <a:r>
              <a:rPr lang="en-US" sz="1500" i="0">
                <a:latin typeface="Courier New" panose="02070309020205020404" pitchFamily="49" charset="0"/>
                <a:cs typeface="Courier New" panose="02070309020205020404" pitchFamily="49" charset="0"/>
              </a:rPr>
              <a:t>"/&gt;</a:t>
            </a:r>
            <a:br>
              <a:rPr lang="en-US" sz="1500" i="0">
                <a:latin typeface="Courier New" panose="02070309020205020404" pitchFamily="49" charset="0"/>
                <a:cs typeface="Courier New" panose="02070309020205020404" pitchFamily="49" charset="0"/>
              </a:rPr>
            </a:br>
            <a:r>
              <a:rPr lang="en-US" sz="1500" i="0">
                <a:latin typeface="Courier New" panose="02070309020205020404" pitchFamily="49" charset="0"/>
                <a:cs typeface="Courier New" panose="02070309020205020404" pitchFamily="49" charset="0"/>
              </a:rPr>
              <a:t>  &lt;</a:t>
            </a:r>
            <a:r>
              <a:rPr lang="en-US" sz="1500" i="0" err="1">
                <a:latin typeface="Courier New" panose="02070309020205020404" pitchFamily="49" charset="0"/>
                <a:cs typeface="Courier New" panose="02070309020205020404" pitchFamily="49" charset="0"/>
              </a:rPr>
              <a:t>xref</a:t>
            </a:r>
            <a:r>
              <a:rPr lang="en-US" sz="1500" i="0">
                <a:latin typeface="Courier New" panose="02070309020205020404" pitchFamily="49" charset="0"/>
                <a:cs typeface="Courier New" panose="02070309020205020404" pitchFamily="49" charset="0"/>
              </a:rPr>
              <a:t> </a:t>
            </a:r>
            <a:r>
              <a:rPr lang="en-US" sz="1500" i="0" err="1">
                <a:latin typeface="Courier New" panose="02070309020205020404" pitchFamily="49" charset="0"/>
                <a:cs typeface="Courier New" panose="02070309020205020404" pitchFamily="49" charset="0"/>
              </a:rPr>
              <a:t>href</a:t>
            </a:r>
            <a:r>
              <a:rPr lang="en-US" sz="1500" i="0">
                <a:latin typeface="Courier New" panose="02070309020205020404" pitchFamily="49" charset="0"/>
                <a:cs typeface="Courier New" panose="02070309020205020404" pitchFamily="49" charset="0"/>
              </a:rPr>
              <a:t>="../</a:t>
            </a:r>
            <a:r>
              <a:rPr lang="en-US" sz="1500" i="0" err="1">
                <a:latin typeface="Courier New" panose="02070309020205020404" pitchFamily="49" charset="0"/>
                <a:cs typeface="Courier New" panose="02070309020205020404" pitchFamily="49" charset="0"/>
              </a:rPr>
              <a:t>mdita</a:t>
            </a:r>
            <a:r>
              <a:rPr lang="en-US" sz="1500" i="0">
                <a:latin typeface="Courier New" panose="02070309020205020404" pitchFamily="49" charset="0"/>
                <a:cs typeface="Courier New" panose="02070309020205020404" pitchFamily="49" charset="0"/>
              </a:rPr>
              <a:t>/remote-components.md" format="markdown"/&gt;</a:t>
            </a:r>
          </a:p>
          <a:p>
            <a:pPr>
              <a:defRPr/>
            </a:pPr>
            <a:r>
              <a:rPr lang="en-US" sz="1500" i="0">
                <a:latin typeface="Courier New" panose="02070309020205020404" pitchFamily="49" charset="0"/>
                <a:cs typeface="Courier New" panose="02070309020205020404" pitchFamily="49" charset="0"/>
              </a:rPr>
              <a:t>  &lt;</a:t>
            </a:r>
            <a:r>
              <a:rPr lang="en-US" sz="1500" i="0" err="1">
                <a:latin typeface="Courier New" panose="02070309020205020404" pitchFamily="49" charset="0"/>
                <a:cs typeface="Courier New" panose="02070309020205020404" pitchFamily="49" charset="0"/>
              </a:rPr>
              <a:t>xref</a:t>
            </a:r>
            <a:r>
              <a:rPr lang="en-US" sz="1500" i="0">
                <a:latin typeface="Courier New" panose="02070309020205020404" pitchFamily="49" charset="0"/>
                <a:cs typeface="Courier New" panose="02070309020205020404" pitchFamily="49" charset="0"/>
              </a:rPr>
              <a:t> </a:t>
            </a:r>
            <a:r>
              <a:rPr lang="en-US" sz="1500" i="0" err="1">
                <a:latin typeface="Courier New" panose="02070309020205020404" pitchFamily="49" charset="0"/>
                <a:cs typeface="Courier New" panose="02070309020205020404" pitchFamily="49" charset="0"/>
              </a:rPr>
              <a:t>href</a:t>
            </a:r>
            <a:r>
              <a:rPr lang="en-US" sz="1500" i="0">
                <a:latin typeface="Courier New" panose="02070309020205020404" pitchFamily="49" charset="0"/>
                <a:cs typeface="Courier New" panose="02070309020205020404" pitchFamily="49" charset="0"/>
              </a:rPr>
              <a:t>="../</a:t>
            </a:r>
            <a:r>
              <a:rPr lang="en-US" sz="1500" i="0" err="1">
                <a:latin typeface="Courier New" panose="02070309020205020404" pitchFamily="49" charset="0"/>
                <a:cs typeface="Courier New" panose="02070309020205020404" pitchFamily="49" charset="0"/>
              </a:rPr>
              <a:t>hdita</a:t>
            </a:r>
            <a:r>
              <a:rPr lang="en-US" sz="1500" i="0">
                <a:latin typeface="Courier New" panose="02070309020205020404" pitchFamily="49" charset="0"/>
                <a:cs typeface="Courier New" panose="02070309020205020404" pitchFamily="49" charset="0"/>
              </a:rPr>
              <a:t>/intro-network-lighting.html" format="html“</a:t>
            </a:r>
            <a:br>
              <a:rPr lang="en-US" sz="1500" i="0">
                <a:latin typeface="Courier New" panose="02070309020205020404" pitchFamily="49" charset="0"/>
                <a:cs typeface="Courier New" panose="02070309020205020404" pitchFamily="49" charset="0"/>
              </a:rPr>
            </a:br>
            <a:r>
              <a:rPr lang="en-US" sz="1500" i="0">
                <a:latin typeface="Courier New" panose="02070309020205020404" pitchFamily="49" charset="0"/>
                <a:cs typeface="Courier New" panose="02070309020205020404" pitchFamily="49" charset="0"/>
              </a:rPr>
              <a:t>    scope="local"/&gt;</a:t>
            </a:r>
          </a:p>
          <a:p>
            <a:pPr>
              <a:defRPr/>
            </a:pPr>
            <a:br>
              <a:rPr lang="en-US" sz="2000" i="0">
                <a:latin typeface="+mn-lt"/>
              </a:rPr>
            </a:br>
            <a:r>
              <a:rPr lang="en-US" sz="2000" i="0">
                <a:latin typeface="+mn-lt"/>
              </a:rPr>
              <a:t>&gt; MDITA</a:t>
            </a:r>
            <a:br>
              <a:rPr lang="en-US" sz="2000" i="0">
                <a:latin typeface="+mn-lt"/>
              </a:rPr>
            </a:br>
            <a:r>
              <a:rPr lang="en-US" sz="1500" i="0">
                <a:latin typeface="+mn-lt"/>
              </a:rPr>
              <a:t>    </a:t>
            </a:r>
            <a:r>
              <a:rPr lang="en-US" sz="1500" i="0">
                <a:latin typeface="Courier New" panose="02070309020205020404" pitchFamily="49" charset="0"/>
                <a:cs typeface="Courier New" panose="02070309020205020404" pitchFamily="49" charset="0"/>
              </a:rPr>
              <a:t>[Link text](../</a:t>
            </a:r>
            <a:r>
              <a:rPr lang="en-US" sz="1500" i="0" err="1">
                <a:latin typeface="Courier New" panose="02070309020205020404" pitchFamily="49" charset="0"/>
                <a:cs typeface="Courier New" panose="02070309020205020404" pitchFamily="49" charset="0"/>
              </a:rPr>
              <a:t>xdita</a:t>
            </a:r>
            <a:r>
              <a:rPr lang="en-US" sz="1500" i="0">
                <a:latin typeface="Courier New" panose="02070309020205020404" pitchFamily="49" charset="0"/>
                <a:cs typeface="Courier New" panose="02070309020205020404" pitchFamily="49" charset="0"/>
              </a:rPr>
              <a:t>/remote-</a:t>
            </a:r>
            <a:r>
              <a:rPr lang="en-US" sz="1500" i="0" err="1">
                <a:latin typeface="Courier New" panose="02070309020205020404" pitchFamily="49" charset="0"/>
                <a:cs typeface="Courier New" panose="02070309020205020404" pitchFamily="49" charset="0"/>
              </a:rPr>
              <a:t>specs.dita</a:t>
            </a:r>
            <a:r>
              <a:rPr lang="en-US" sz="1500" i="0">
                <a:latin typeface="Courier New" panose="02070309020205020404" pitchFamily="49" charset="0"/>
                <a:cs typeface="Courier New" panose="02070309020205020404" pitchFamily="49" charset="0"/>
              </a:rPr>
              <a:t>)</a:t>
            </a:r>
          </a:p>
          <a:p>
            <a:pPr>
              <a:defRPr/>
            </a:pPr>
            <a:r>
              <a:rPr lang="en-US" sz="1500" i="0">
                <a:latin typeface="Courier New" panose="02070309020205020404" pitchFamily="49" charset="0"/>
                <a:cs typeface="Courier New" panose="02070309020205020404" pitchFamily="49" charset="0"/>
              </a:rPr>
              <a:t>  [Link text](led-specs.md)</a:t>
            </a:r>
          </a:p>
          <a:p>
            <a:pPr>
              <a:defRPr/>
            </a:pPr>
            <a:r>
              <a:rPr lang="en-US" sz="1500" i="0">
                <a:latin typeface="Courier New" panose="02070309020205020404" pitchFamily="49" charset="0"/>
                <a:cs typeface="Courier New" panose="02070309020205020404" pitchFamily="49" charset="0"/>
              </a:rPr>
              <a:t>  [Link text](intro-network-lighting.html)</a:t>
            </a:r>
          </a:p>
          <a:p>
            <a:pPr>
              <a:defRPr/>
            </a:pPr>
            <a:br>
              <a:rPr lang="en-US" sz="2000" i="0">
                <a:latin typeface="+mn-lt"/>
              </a:rPr>
            </a:br>
            <a:r>
              <a:rPr lang="en-US" sz="2000" i="0">
                <a:latin typeface="+mn-lt"/>
              </a:rPr>
              <a:t>&gt; HDITA</a:t>
            </a:r>
            <a:br>
              <a:rPr lang="en-US" sz="2000" i="0">
                <a:latin typeface="+mn-lt"/>
              </a:rPr>
            </a:br>
            <a:r>
              <a:rPr lang="en-US" sz="1500" i="0">
                <a:latin typeface="+mn-lt"/>
              </a:rPr>
              <a:t>    </a:t>
            </a:r>
            <a:r>
              <a:rPr lang="en-US" sz="1500" i="0">
                <a:latin typeface="Courier New" panose="02070309020205020404" pitchFamily="49" charset="0"/>
                <a:cs typeface="Courier New" panose="02070309020205020404" pitchFamily="49" charset="0"/>
              </a:rPr>
              <a:t>&lt;a </a:t>
            </a:r>
            <a:r>
              <a:rPr lang="en-US" sz="1500" i="0" err="1">
                <a:latin typeface="Courier New" panose="02070309020205020404" pitchFamily="49" charset="0"/>
                <a:cs typeface="Courier New" panose="02070309020205020404" pitchFamily="49" charset="0"/>
              </a:rPr>
              <a:t>href</a:t>
            </a:r>
            <a:r>
              <a:rPr lang="en-US" sz="1500" i="0">
                <a:latin typeface="Courier New" panose="02070309020205020404" pitchFamily="49" charset="0"/>
                <a:cs typeface="Courier New" panose="02070309020205020404" pitchFamily="49" charset="0"/>
              </a:rPr>
              <a:t>="../</a:t>
            </a:r>
            <a:r>
              <a:rPr lang="en-US" sz="1500" i="0" err="1">
                <a:latin typeface="Courier New" panose="02070309020205020404" pitchFamily="49" charset="0"/>
                <a:cs typeface="Courier New" panose="02070309020205020404" pitchFamily="49" charset="0"/>
              </a:rPr>
              <a:t>mdita</a:t>
            </a:r>
            <a:r>
              <a:rPr lang="en-US" sz="1500" i="0">
                <a:latin typeface="Courier New" panose="02070309020205020404" pitchFamily="49" charset="0"/>
                <a:cs typeface="Courier New" panose="02070309020205020404" pitchFamily="49" charset="0"/>
              </a:rPr>
              <a:t>/remote-components.md"&gt;Link text&lt;/a&gt;</a:t>
            </a:r>
          </a:p>
          <a:p>
            <a:pPr>
              <a:defRPr/>
            </a:pPr>
            <a:r>
              <a:rPr lang="en-US" sz="1500" i="0">
                <a:latin typeface="Courier New" panose="02070309020205020404" pitchFamily="49" charset="0"/>
                <a:cs typeface="Courier New" panose="02070309020205020404" pitchFamily="49" charset="0"/>
              </a:rPr>
              <a:t>  &lt;a </a:t>
            </a:r>
            <a:r>
              <a:rPr lang="en-US" sz="1500" i="0" err="1">
                <a:latin typeface="Courier New" panose="02070309020205020404" pitchFamily="49" charset="0"/>
                <a:cs typeface="Courier New" panose="02070309020205020404" pitchFamily="49" charset="0"/>
              </a:rPr>
              <a:t>href</a:t>
            </a:r>
            <a:r>
              <a:rPr lang="en-US" sz="1500" i="0">
                <a:latin typeface="Courier New" panose="02070309020205020404" pitchFamily="49" charset="0"/>
                <a:cs typeface="Courier New" panose="02070309020205020404" pitchFamily="49" charset="0"/>
              </a:rPr>
              <a:t>="../</a:t>
            </a:r>
            <a:r>
              <a:rPr lang="en-US" sz="1500" i="0" err="1">
                <a:latin typeface="Courier New" panose="02070309020205020404" pitchFamily="49" charset="0"/>
                <a:cs typeface="Courier New" panose="02070309020205020404" pitchFamily="49" charset="0"/>
              </a:rPr>
              <a:t>hdita</a:t>
            </a:r>
            <a:r>
              <a:rPr lang="en-US" sz="1500" i="0">
                <a:latin typeface="Courier New" panose="02070309020205020404" pitchFamily="49" charset="0"/>
                <a:cs typeface="Courier New" panose="02070309020205020404" pitchFamily="49" charset="0"/>
              </a:rPr>
              <a:t>/intro-network-lighting.html"&gt;Link text&lt;/a&gt;</a:t>
            </a:r>
          </a:p>
          <a:p>
            <a:pPr>
              <a:defRPr/>
            </a:pPr>
            <a:r>
              <a:rPr lang="en-US" sz="1500" i="0">
                <a:latin typeface="Courier New" panose="02070309020205020404" pitchFamily="49" charset="0"/>
                <a:cs typeface="Courier New" panose="02070309020205020404" pitchFamily="49" charset="0"/>
              </a:rPr>
              <a:t>  &lt;a </a:t>
            </a:r>
            <a:r>
              <a:rPr lang="en-US" sz="1500" i="0" err="1">
                <a:latin typeface="Courier New" panose="02070309020205020404" pitchFamily="49" charset="0"/>
                <a:cs typeface="Courier New" panose="02070309020205020404" pitchFamily="49" charset="0"/>
              </a:rPr>
              <a:t>href</a:t>
            </a:r>
            <a:r>
              <a:rPr lang="en-US" sz="1500" i="0">
                <a:latin typeface="Courier New" panose="02070309020205020404" pitchFamily="49" charset="0"/>
                <a:cs typeface="Courier New" panose="02070309020205020404" pitchFamily="49" charset="0"/>
              </a:rPr>
              <a:t>="../</a:t>
            </a:r>
            <a:r>
              <a:rPr lang="en-US" sz="1500" i="0" err="1">
                <a:latin typeface="Courier New" panose="02070309020205020404" pitchFamily="49" charset="0"/>
                <a:cs typeface="Courier New" panose="02070309020205020404" pitchFamily="49" charset="0"/>
              </a:rPr>
              <a:t>xdita</a:t>
            </a:r>
            <a:r>
              <a:rPr lang="en-US" sz="1500" i="0">
                <a:latin typeface="Courier New" panose="02070309020205020404" pitchFamily="49" charset="0"/>
                <a:cs typeface="Courier New" panose="02070309020205020404" pitchFamily="49" charset="0"/>
              </a:rPr>
              <a:t>/intro-</a:t>
            </a:r>
            <a:r>
              <a:rPr lang="en-US" sz="1500" i="0" err="1">
                <a:latin typeface="Courier New" panose="02070309020205020404" pitchFamily="49" charset="0"/>
                <a:cs typeface="Courier New" panose="02070309020205020404" pitchFamily="49" charset="0"/>
              </a:rPr>
              <a:t>product.dita</a:t>
            </a:r>
            <a:r>
              <a:rPr lang="en-US" sz="1500" i="0">
                <a:latin typeface="Courier New" panose="02070309020205020404" pitchFamily="49" charset="0"/>
                <a:cs typeface="Courier New" panose="02070309020205020404" pitchFamily="49" charset="0"/>
              </a:rPr>
              <a:t>"&gt;Link text&lt;/a&gt;</a:t>
            </a:r>
          </a:p>
        </p:txBody>
      </p:sp>
    </p:spTree>
    <p:extLst>
      <p:ext uri="{BB962C8B-B14F-4D97-AF65-F5344CB8AC3E}">
        <p14:creationId xmlns:p14="http://schemas.microsoft.com/office/powerpoint/2010/main" val="3082838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BB693813-72A6-4EA6-96F2-F061FF2CFEFA}"/>
              </a:ext>
            </a:extLst>
          </p:cNvPr>
          <p:cNvSpPr/>
          <p:nvPr/>
        </p:nvSpPr>
        <p:spPr>
          <a:xfrm>
            <a:off x="397073" y="553260"/>
            <a:ext cx="8319031" cy="550666"/>
          </a:xfrm>
          <a:prstGeom prst="roundRect">
            <a:avLst>
              <a:gd name="adj" fmla="val 11119"/>
            </a:avLst>
          </a:prstGeom>
          <a:gradFill flip="none" rotWithShape="1">
            <a:gsLst>
              <a:gs pos="0">
                <a:schemeClr val="accent4">
                  <a:lumMod val="60000"/>
                  <a:lumOff val="40000"/>
                  <a:alpha val="5000"/>
                </a:schemeClr>
              </a:gs>
              <a:gs pos="91000">
                <a:schemeClr val="accent1">
                  <a:lumMod val="45000"/>
                  <a:lumOff val="55000"/>
                </a:schemeClr>
              </a:gs>
              <a:gs pos="83000">
                <a:schemeClr val="accent1">
                  <a:lumMod val="45000"/>
                  <a:lumOff val="55000"/>
                </a:schemeClr>
              </a:gs>
              <a:gs pos="100000">
                <a:schemeClr val="accent1">
                  <a:lumMod val="30000"/>
                  <a:lumOff val="7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08C52659-95B3-4955-8D6C-D9A2307DE00B}"/>
              </a:ext>
            </a:extLst>
          </p:cNvPr>
          <p:cNvCxnSpPr>
            <a:cxnSpLocks/>
          </p:cNvCxnSpPr>
          <p:nvPr/>
        </p:nvCxnSpPr>
        <p:spPr>
          <a:xfrm>
            <a:off x="140677" y="6383209"/>
            <a:ext cx="8572500" cy="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3E12B82-6FE1-45D9-ABE4-FBC91AAE3E8B}"/>
              </a:ext>
            </a:extLst>
          </p:cNvPr>
          <p:cNvCxnSpPr>
            <a:cxnSpLocks/>
          </p:cNvCxnSpPr>
          <p:nvPr/>
        </p:nvCxnSpPr>
        <p:spPr>
          <a:xfrm>
            <a:off x="140677" y="6509241"/>
            <a:ext cx="8584224" cy="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E0645DF-BADD-44A4-AB20-F8C66C67786C}"/>
              </a:ext>
            </a:extLst>
          </p:cNvPr>
          <p:cNvCxnSpPr>
            <a:cxnSpLocks/>
          </p:cNvCxnSpPr>
          <p:nvPr/>
        </p:nvCxnSpPr>
        <p:spPr>
          <a:xfrm>
            <a:off x="296008" y="550194"/>
            <a:ext cx="0" cy="6105583"/>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17C2CE42-0F22-426D-AAE7-14A5AA63A5F6}"/>
              </a:ext>
            </a:extLst>
          </p:cNvPr>
          <p:cNvSpPr txBox="1"/>
          <p:nvPr/>
        </p:nvSpPr>
        <p:spPr>
          <a:xfrm>
            <a:off x="430823" y="550194"/>
            <a:ext cx="5679831" cy="523220"/>
          </a:xfrm>
          <a:prstGeom prst="rect">
            <a:avLst/>
          </a:prstGeom>
          <a:noFill/>
        </p:spPr>
        <p:txBody>
          <a:bodyPr wrap="square" rtlCol="0">
            <a:spAutoFit/>
          </a:bodyPr>
          <a:lstStyle/>
          <a:p>
            <a:r>
              <a:rPr lang="en-US" sz="2800" b="1">
                <a:solidFill>
                  <a:schemeClr val="accent4">
                    <a:lumMod val="75000"/>
                  </a:schemeClr>
                </a:solidFill>
              </a:rPr>
              <a:t>How does it work?</a:t>
            </a:r>
          </a:p>
        </p:txBody>
      </p:sp>
      <p:pic>
        <p:nvPicPr>
          <p:cNvPr id="7" name="Picture 6" descr="A picture containing office&#10;&#10;Description automatically generated">
            <a:extLst>
              <a:ext uri="{FF2B5EF4-FFF2-40B4-BE49-F238E27FC236}">
                <a16:creationId xmlns:a16="http://schemas.microsoft.com/office/drawing/2014/main" id="{8F4D11B8-830A-481E-80FF-D8888D3CBF3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82795" y="6181590"/>
            <a:ext cx="637440" cy="455990"/>
          </a:xfrm>
          <a:prstGeom prst="rect">
            <a:avLst/>
          </a:prstGeom>
        </p:spPr>
      </p:pic>
      <p:sp>
        <p:nvSpPr>
          <p:cNvPr id="6" name="TextBox 5">
            <a:extLst>
              <a:ext uri="{FF2B5EF4-FFF2-40B4-BE49-F238E27FC236}">
                <a16:creationId xmlns:a16="http://schemas.microsoft.com/office/drawing/2014/main" id="{5A6F7485-774F-4805-B563-D6A1BF262166}"/>
              </a:ext>
            </a:extLst>
          </p:cNvPr>
          <p:cNvSpPr txBox="1"/>
          <p:nvPr/>
        </p:nvSpPr>
        <p:spPr>
          <a:xfrm>
            <a:off x="7939448" y="6550268"/>
            <a:ext cx="896399" cy="246221"/>
          </a:xfrm>
          <a:prstGeom prst="rect">
            <a:avLst/>
          </a:prstGeom>
          <a:noFill/>
        </p:spPr>
        <p:txBody>
          <a:bodyPr wrap="none" rtlCol="0">
            <a:spAutoFit/>
          </a:bodyPr>
          <a:lstStyle/>
          <a:p>
            <a:r>
              <a:rPr lang="en-US" sz="1000">
                <a:solidFill>
                  <a:schemeClr val="accent4">
                    <a:lumMod val="75000"/>
                  </a:schemeClr>
                </a:solidFill>
              </a:rPr>
              <a:t>May 12, 2021</a:t>
            </a:r>
          </a:p>
        </p:txBody>
      </p:sp>
      <p:sp>
        <p:nvSpPr>
          <p:cNvPr id="16" name="TextBox 15">
            <a:extLst>
              <a:ext uri="{FF2B5EF4-FFF2-40B4-BE49-F238E27FC236}">
                <a16:creationId xmlns:a16="http://schemas.microsoft.com/office/drawing/2014/main" id="{C43208E0-F9AD-49B8-8CF8-FAA4FA787CFD}"/>
              </a:ext>
            </a:extLst>
          </p:cNvPr>
          <p:cNvSpPr txBox="1"/>
          <p:nvPr/>
        </p:nvSpPr>
        <p:spPr>
          <a:xfrm>
            <a:off x="4382381" y="6550284"/>
            <a:ext cx="527709" cy="246221"/>
          </a:xfrm>
          <a:prstGeom prst="rect">
            <a:avLst/>
          </a:prstGeom>
          <a:noFill/>
        </p:spPr>
        <p:txBody>
          <a:bodyPr wrap="none" rtlCol="0">
            <a:spAutoFit/>
          </a:bodyPr>
          <a:lstStyle/>
          <a:p>
            <a:r>
              <a:rPr lang="en-US" sz="1000">
                <a:solidFill>
                  <a:schemeClr val="accent4">
                    <a:lumMod val="75000"/>
                  </a:schemeClr>
                </a:solidFill>
              </a:rPr>
              <a:t>Slide </a:t>
            </a:r>
            <a:fld id="{CCB0F663-5780-4C89-8676-61EB74CDD9DA}" type="slidenum">
              <a:rPr lang="en-US" sz="1000" smtClean="0">
                <a:solidFill>
                  <a:schemeClr val="accent4">
                    <a:lumMod val="75000"/>
                  </a:schemeClr>
                </a:solidFill>
              </a:rPr>
              <a:t>13</a:t>
            </a:fld>
            <a:endParaRPr lang="en-US" sz="1000">
              <a:solidFill>
                <a:schemeClr val="accent4">
                  <a:lumMod val="75000"/>
                </a:schemeClr>
              </a:solidFill>
            </a:endParaRPr>
          </a:p>
        </p:txBody>
      </p:sp>
      <p:sp>
        <p:nvSpPr>
          <p:cNvPr id="10" name="TextBox 9">
            <a:extLst>
              <a:ext uri="{FF2B5EF4-FFF2-40B4-BE49-F238E27FC236}">
                <a16:creationId xmlns:a16="http://schemas.microsoft.com/office/drawing/2014/main" id="{998E6A94-FBCA-4663-9F4B-A04CBB7A8E2C}"/>
              </a:ext>
            </a:extLst>
          </p:cNvPr>
          <p:cNvSpPr txBox="1"/>
          <p:nvPr/>
        </p:nvSpPr>
        <p:spPr>
          <a:xfrm>
            <a:off x="338138" y="1250343"/>
            <a:ext cx="8653462" cy="2016125"/>
          </a:xfrm>
          <a:prstGeom prst="rect">
            <a:avLst/>
          </a:prstGeom>
          <a:noFill/>
        </p:spPr>
        <p:txBody>
          <a:bodyPr>
            <a:spAutoFit/>
          </a:bodyPr>
          <a:lstStyle/>
          <a:p>
            <a:pPr>
              <a:defRPr/>
            </a:pPr>
            <a:r>
              <a:rPr lang="en-US" sz="2000" b="1" i="0">
                <a:latin typeface="+mn-lt"/>
              </a:rPr>
              <a:t>Element IDs</a:t>
            </a:r>
          </a:p>
          <a:p>
            <a:pPr>
              <a:defRPr/>
            </a:pPr>
            <a:r>
              <a:rPr lang="en-US" sz="2000" i="0">
                <a:latin typeface="+mn-lt"/>
              </a:rPr>
              <a:t>&gt; XDITA</a:t>
            </a:r>
            <a:br>
              <a:rPr lang="en-US" sz="2000" i="0">
                <a:latin typeface="+mn-lt"/>
              </a:rPr>
            </a:br>
            <a:r>
              <a:rPr lang="en-US" sz="1500" i="0">
                <a:latin typeface="+mn-lt"/>
              </a:rPr>
              <a:t>    </a:t>
            </a:r>
            <a:r>
              <a:rPr lang="en-US" sz="1500" i="0">
                <a:latin typeface="Courier New" panose="02070309020205020404" pitchFamily="49" charset="0"/>
                <a:cs typeface="Courier New" panose="02070309020205020404" pitchFamily="49" charset="0"/>
              </a:rPr>
              <a:t>&lt;p id="warning"&gt;Element content.&lt;/p&gt;</a:t>
            </a:r>
          </a:p>
          <a:p>
            <a:pPr>
              <a:defRPr/>
            </a:pPr>
            <a:r>
              <a:rPr lang="en-US" sz="2000" i="0">
                <a:latin typeface="+mn-lt"/>
              </a:rPr>
              <a:t>&gt; MDITA</a:t>
            </a:r>
            <a:br>
              <a:rPr lang="en-US" sz="2000" i="0">
                <a:latin typeface="+mn-lt"/>
              </a:rPr>
            </a:br>
            <a:r>
              <a:rPr lang="en-US" sz="1500" i="0">
                <a:latin typeface="+mn-lt"/>
              </a:rPr>
              <a:t>   </a:t>
            </a:r>
            <a:r>
              <a:rPr lang="en-US" sz="1500" i="0">
                <a:latin typeface="Courier New" panose="02070309020205020404" pitchFamily="49" charset="0"/>
                <a:cs typeface="Courier New" panose="02070309020205020404" pitchFamily="49" charset="0"/>
              </a:rPr>
              <a:t>&lt;p id="warning-test-md"&gt;Element content.&lt;/p&gt;</a:t>
            </a:r>
          </a:p>
          <a:p>
            <a:pPr>
              <a:defRPr/>
            </a:pPr>
            <a:r>
              <a:rPr lang="en-US" sz="2000" i="0">
                <a:latin typeface="+mn-lt"/>
              </a:rPr>
              <a:t>&gt; HDITA</a:t>
            </a:r>
            <a:br>
              <a:rPr lang="en-US" sz="2000" i="0">
                <a:latin typeface="+mn-lt"/>
              </a:rPr>
            </a:br>
            <a:r>
              <a:rPr lang="en-US" sz="1500" i="0">
                <a:latin typeface="+mn-lt"/>
              </a:rPr>
              <a:t>    </a:t>
            </a:r>
            <a:r>
              <a:rPr lang="en-US" sz="1500" i="0">
                <a:latin typeface="Courier New" panose="02070309020205020404" pitchFamily="49" charset="0"/>
                <a:cs typeface="Courier New" panose="02070309020205020404" pitchFamily="49" charset="0"/>
              </a:rPr>
              <a:t>&lt;p id="warning-test-html"&gt;Element content.&lt;/p&gt;</a:t>
            </a:r>
          </a:p>
        </p:txBody>
      </p:sp>
      <p:sp>
        <p:nvSpPr>
          <p:cNvPr id="13" name="TextBox 12">
            <a:extLst>
              <a:ext uri="{FF2B5EF4-FFF2-40B4-BE49-F238E27FC236}">
                <a16:creationId xmlns:a16="http://schemas.microsoft.com/office/drawing/2014/main" id="{D02EE32F-C333-4F64-9AAD-A1C7F6797FBB}"/>
              </a:ext>
            </a:extLst>
          </p:cNvPr>
          <p:cNvSpPr txBox="1"/>
          <p:nvPr/>
        </p:nvSpPr>
        <p:spPr>
          <a:xfrm>
            <a:off x="338138" y="3731605"/>
            <a:ext cx="8653462" cy="2093913"/>
          </a:xfrm>
          <a:prstGeom prst="rect">
            <a:avLst/>
          </a:prstGeom>
          <a:noFill/>
        </p:spPr>
        <p:txBody>
          <a:bodyPr>
            <a:spAutoFit/>
          </a:bodyPr>
          <a:lstStyle/>
          <a:p>
            <a:pPr>
              <a:defRPr/>
            </a:pPr>
            <a:r>
              <a:rPr lang="en-US" sz="2000" b="1" i="0">
                <a:latin typeface="+mn-lt"/>
              </a:rPr>
              <a:t>Key references (keyrefs)</a:t>
            </a:r>
          </a:p>
          <a:p>
            <a:pPr>
              <a:defRPr/>
            </a:pPr>
            <a:r>
              <a:rPr lang="en-US" sz="2000" i="0">
                <a:latin typeface="+mn-lt"/>
              </a:rPr>
              <a:t>&gt; XDITA</a:t>
            </a:r>
            <a:br>
              <a:rPr lang="en-US" sz="2000" i="0">
                <a:latin typeface="+mn-lt"/>
              </a:rPr>
            </a:br>
            <a:r>
              <a:rPr lang="en-US" sz="1500" i="0">
                <a:latin typeface="+mn-lt"/>
              </a:rPr>
              <a:t>   </a:t>
            </a:r>
            <a:r>
              <a:rPr lang="en-US" sz="1500" i="0">
                <a:latin typeface="Courier New" panose="02070309020205020404" pitchFamily="49" charset="0"/>
                <a:cs typeface="Courier New" panose="02070309020205020404" pitchFamily="49" charset="0"/>
              </a:rPr>
              <a:t>&lt;</a:t>
            </a:r>
            <a:r>
              <a:rPr lang="en-US" sz="1500" i="0" err="1">
                <a:latin typeface="Courier New" panose="02070309020205020404" pitchFamily="49" charset="0"/>
                <a:cs typeface="Courier New" panose="02070309020205020404" pitchFamily="49" charset="0"/>
              </a:rPr>
              <a:t>ph</a:t>
            </a:r>
            <a:r>
              <a:rPr lang="en-US" sz="1500" i="0">
                <a:latin typeface="Courier New" panose="02070309020205020404" pitchFamily="49" charset="0"/>
                <a:cs typeface="Courier New" panose="02070309020205020404" pitchFamily="49" charset="0"/>
              </a:rPr>
              <a:t> keyref="product-name"/&gt;</a:t>
            </a:r>
          </a:p>
          <a:p>
            <a:pPr>
              <a:defRPr/>
            </a:pPr>
            <a:r>
              <a:rPr lang="en-US" sz="2000" i="0">
                <a:latin typeface="+mn-lt"/>
              </a:rPr>
              <a:t>&gt; MDITA</a:t>
            </a:r>
            <a:br>
              <a:rPr lang="en-US" sz="2000" i="0">
                <a:latin typeface="+mn-lt"/>
              </a:rPr>
            </a:br>
            <a:r>
              <a:rPr lang="en-US" sz="1500" i="0">
                <a:latin typeface="+mn-lt"/>
              </a:rPr>
              <a:t>   </a:t>
            </a:r>
            <a:r>
              <a:rPr lang="en-US" sz="1500" i="0">
                <a:latin typeface="Courier New" panose="02070309020205020404" pitchFamily="49" charset="0"/>
                <a:cs typeface="Courier New" panose="02070309020205020404" pitchFamily="49" charset="0"/>
              </a:rPr>
              <a:t>[product-name]</a:t>
            </a:r>
          </a:p>
          <a:p>
            <a:pPr>
              <a:defRPr/>
            </a:pPr>
            <a:r>
              <a:rPr lang="en-US" sz="2000" i="0">
                <a:latin typeface="+mn-lt"/>
              </a:rPr>
              <a:t>&gt; HDITA</a:t>
            </a:r>
            <a:br>
              <a:rPr lang="en-US" sz="2000" i="0">
                <a:latin typeface="+mn-lt"/>
              </a:rPr>
            </a:br>
            <a:r>
              <a:rPr lang="en-US" sz="2000" i="0">
                <a:latin typeface="+mn-lt"/>
              </a:rPr>
              <a:t>   </a:t>
            </a:r>
            <a:r>
              <a:rPr lang="en-US" sz="1500" i="0">
                <a:latin typeface="Courier New" panose="02070309020205020404" pitchFamily="49" charset="0"/>
                <a:cs typeface="Courier New" panose="02070309020205020404" pitchFamily="49" charset="0"/>
              </a:rPr>
              <a:t>&lt;span data-</a:t>
            </a:r>
            <a:r>
              <a:rPr lang="en-US" sz="1500" i="0" err="1">
                <a:latin typeface="Courier New" panose="02070309020205020404" pitchFamily="49" charset="0"/>
                <a:cs typeface="Courier New" panose="02070309020205020404" pitchFamily="49" charset="0"/>
              </a:rPr>
              <a:t>keyref</a:t>
            </a:r>
            <a:r>
              <a:rPr lang="en-US" sz="1500" i="0">
                <a:latin typeface="Courier New" panose="02070309020205020404" pitchFamily="49" charset="0"/>
                <a:cs typeface="Courier New" panose="02070309020205020404" pitchFamily="49" charset="0"/>
              </a:rPr>
              <a:t>="product-name"&gt;</a:t>
            </a:r>
          </a:p>
        </p:txBody>
      </p:sp>
    </p:spTree>
    <p:extLst>
      <p:ext uri="{BB962C8B-B14F-4D97-AF65-F5344CB8AC3E}">
        <p14:creationId xmlns:p14="http://schemas.microsoft.com/office/powerpoint/2010/main" val="40750522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BB693813-72A6-4EA6-96F2-F061FF2CFEFA}"/>
              </a:ext>
            </a:extLst>
          </p:cNvPr>
          <p:cNvSpPr/>
          <p:nvPr/>
        </p:nvSpPr>
        <p:spPr>
          <a:xfrm>
            <a:off x="397073" y="553260"/>
            <a:ext cx="8319031" cy="550666"/>
          </a:xfrm>
          <a:prstGeom prst="roundRect">
            <a:avLst>
              <a:gd name="adj" fmla="val 11119"/>
            </a:avLst>
          </a:prstGeom>
          <a:gradFill flip="none" rotWithShape="1">
            <a:gsLst>
              <a:gs pos="0">
                <a:schemeClr val="accent4">
                  <a:lumMod val="60000"/>
                  <a:lumOff val="40000"/>
                  <a:alpha val="5000"/>
                </a:schemeClr>
              </a:gs>
              <a:gs pos="91000">
                <a:schemeClr val="accent1">
                  <a:lumMod val="45000"/>
                  <a:lumOff val="55000"/>
                </a:schemeClr>
              </a:gs>
              <a:gs pos="83000">
                <a:schemeClr val="accent1">
                  <a:lumMod val="45000"/>
                  <a:lumOff val="55000"/>
                </a:schemeClr>
              </a:gs>
              <a:gs pos="100000">
                <a:schemeClr val="accent1">
                  <a:lumMod val="30000"/>
                  <a:lumOff val="7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08C52659-95B3-4955-8D6C-D9A2307DE00B}"/>
              </a:ext>
            </a:extLst>
          </p:cNvPr>
          <p:cNvCxnSpPr>
            <a:cxnSpLocks/>
          </p:cNvCxnSpPr>
          <p:nvPr/>
        </p:nvCxnSpPr>
        <p:spPr>
          <a:xfrm>
            <a:off x="140677" y="6383209"/>
            <a:ext cx="8572500" cy="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3E12B82-6FE1-45D9-ABE4-FBC91AAE3E8B}"/>
              </a:ext>
            </a:extLst>
          </p:cNvPr>
          <p:cNvCxnSpPr>
            <a:cxnSpLocks/>
          </p:cNvCxnSpPr>
          <p:nvPr/>
        </p:nvCxnSpPr>
        <p:spPr>
          <a:xfrm>
            <a:off x="140677" y="6509241"/>
            <a:ext cx="8584224" cy="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E0645DF-BADD-44A4-AB20-F8C66C67786C}"/>
              </a:ext>
            </a:extLst>
          </p:cNvPr>
          <p:cNvCxnSpPr>
            <a:cxnSpLocks/>
          </p:cNvCxnSpPr>
          <p:nvPr/>
        </p:nvCxnSpPr>
        <p:spPr>
          <a:xfrm>
            <a:off x="296008" y="550194"/>
            <a:ext cx="0" cy="6105583"/>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17C2CE42-0F22-426D-AAE7-14A5AA63A5F6}"/>
              </a:ext>
            </a:extLst>
          </p:cNvPr>
          <p:cNvSpPr txBox="1"/>
          <p:nvPr/>
        </p:nvSpPr>
        <p:spPr>
          <a:xfrm>
            <a:off x="430823" y="550194"/>
            <a:ext cx="5679831" cy="523220"/>
          </a:xfrm>
          <a:prstGeom prst="rect">
            <a:avLst/>
          </a:prstGeom>
          <a:noFill/>
        </p:spPr>
        <p:txBody>
          <a:bodyPr wrap="square" rtlCol="0">
            <a:spAutoFit/>
          </a:bodyPr>
          <a:lstStyle/>
          <a:p>
            <a:r>
              <a:rPr lang="en-US" sz="2800" b="1">
                <a:solidFill>
                  <a:schemeClr val="accent4">
                    <a:lumMod val="75000"/>
                  </a:schemeClr>
                </a:solidFill>
              </a:rPr>
              <a:t>How does it work?</a:t>
            </a:r>
          </a:p>
        </p:txBody>
      </p:sp>
      <p:pic>
        <p:nvPicPr>
          <p:cNvPr id="7" name="Picture 6" descr="A picture containing office&#10;&#10;Description automatically generated">
            <a:extLst>
              <a:ext uri="{FF2B5EF4-FFF2-40B4-BE49-F238E27FC236}">
                <a16:creationId xmlns:a16="http://schemas.microsoft.com/office/drawing/2014/main" id="{8F4D11B8-830A-481E-80FF-D8888D3CBF3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82795" y="6181590"/>
            <a:ext cx="637440" cy="455990"/>
          </a:xfrm>
          <a:prstGeom prst="rect">
            <a:avLst/>
          </a:prstGeom>
        </p:spPr>
      </p:pic>
      <p:sp>
        <p:nvSpPr>
          <p:cNvPr id="6" name="TextBox 5">
            <a:extLst>
              <a:ext uri="{FF2B5EF4-FFF2-40B4-BE49-F238E27FC236}">
                <a16:creationId xmlns:a16="http://schemas.microsoft.com/office/drawing/2014/main" id="{5A6F7485-774F-4805-B563-D6A1BF262166}"/>
              </a:ext>
            </a:extLst>
          </p:cNvPr>
          <p:cNvSpPr txBox="1"/>
          <p:nvPr/>
        </p:nvSpPr>
        <p:spPr>
          <a:xfrm>
            <a:off x="7939448" y="6550268"/>
            <a:ext cx="896399" cy="246221"/>
          </a:xfrm>
          <a:prstGeom prst="rect">
            <a:avLst/>
          </a:prstGeom>
          <a:noFill/>
        </p:spPr>
        <p:txBody>
          <a:bodyPr wrap="none" rtlCol="0">
            <a:spAutoFit/>
          </a:bodyPr>
          <a:lstStyle/>
          <a:p>
            <a:r>
              <a:rPr lang="en-US" sz="1000">
                <a:solidFill>
                  <a:schemeClr val="accent4">
                    <a:lumMod val="75000"/>
                  </a:schemeClr>
                </a:solidFill>
              </a:rPr>
              <a:t>May 12, 2021</a:t>
            </a:r>
          </a:p>
        </p:txBody>
      </p:sp>
      <p:sp>
        <p:nvSpPr>
          <p:cNvPr id="16" name="TextBox 15">
            <a:extLst>
              <a:ext uri="{FF2B5EF4-FFF2-40B4-BE49-F238E27FC236}">
                <a16:creationId xmlns:a16="http://schemas.microsoft.com/office/drawing/2014/main" id="{C43208E0-F9AD-49B8-8CF8-FAA4FA787CFD}"/>
              </a:ext>
            </a:extLst>
          </p:cNvPr>
          <p:cNvSpPr txBox="1"/>
          <p:nvPr/>
        </p:nvSpPr>
        <p:spPr>
          <a:xfrm>
            <a:off x="4382381" y="6550284"/>
            <a:ext cx="527709" cy="246221"/>
          </a:xfrm>
          <a:prstGeom prst="rect">
            <a:avLst/>
          </a:prstGeom>
          <a:noFill/>
        </p:spPr>
        <p:txBody>
          <a:bodyPr wrap="none" rtlCol="0">
            <a:spAutoFit/>
          </a:bodyPr>
          <a:lstStyle/>
          <a:p>
            <a:r>
              <a:rPr lang="en-US" sz="1000">
                <a:solidFill>
                  <a:schemeClr val="accent4">
                    <a:lumMod val="75000"/>
                  </a:schemeClr>
                </a:solidFill>
              </a:rPr>
              <a:t>Slide </a:t>
            </a:r>
            <a:fld id="{CCB0F663-5780-4C89-8676-61EB74CDD9DA}" type="slidenum">
              <a:rPr lang="en-US" sz="1000" smtClean="0">
                <a:solidFill>
                  <a:schemeClr val="accent4">
                    <a:lumMod val="75000"/>
                  </a:schemeClr>
                </a:solidFill>
              </a:rPr>
              <a:t>14</a:t>
            </a:fld>
            <a:endParaRPr lang="en-US" sz="1000">
              <a:solidFill>
                <a:schemeClr val="accent4">
                  <a:lumMod val="75000"/>
                </a:schemeClr>
              </a:solidFill>
            </a:endParaRPr>
          </a:p>
        </p:txBody>
      </p:sp>
      <p:sp>
        <p:nvSpPr>
          <p:cNvPr id="10" name="TextBox 9">
            <a:extLst>
              <a:ext uri="{FF2B5EF4-FFF2-40B4-BE49-F238E27FC236}">
                <a16:creationId xmlns:a16="http://schemas.microsoft.com/office/drawing/2014/main" id="{42C0123D-1EC0-42C2-9D79-C921488B2975}"/>
              </a:ext>
            </a:extLst>
          </p:cNvPr>
          <p:cNvSpPr txBox="1"/>
          <p:nvPr/>
        </p:nvSpPr>
        <p:spPr>
          <a:xfrm>
            <a:off x="338138" y="1250343"/>
            <a:ext cx="8653462" cy="2940050"/>
          </a:xfrm>
          <a:prstGeom prst="rect">
            <a:avLst/>
          </a:prstGeom>
          <a:noFill/>
        </p:spPr>
        <p:txBody>
          <a:bodyPr>
            <a:spAutoFit/>
          </a:bodyPr>
          <a:lstStyle/>
          <a:p>
            <a:pPr>
              <a:defRPr/>
            </a:pPr>
            <a:r>
              <a:rPr lang="en-US" sz="2000" b="1" i="0">
                <a:latin typeface="+mn-lt"/>
              </a:rPr>
              <a:t>Prolog information</a:t>
            </a:r>
          </a:p>
          <a:p>
            <a:pPr>
              <a:defRPr/>
            </a:pPr>
            <a:r>
              <a:rPr lang="en-US" sz="2000" i="0">
                <a:latin typeface="+mn-lt"/>
              </a:rPr>
              <a:t>&gt; XDITA</a:t>
            </a:r>
            <a:br>
              <a:rPr lang="en-US" sz="2000" i="0">
                <a:latin typeface="+mn-lt"/>
              </a:rPr>
            </a:br>
            <a:r>
              <a:rPr lang="en-US" sz="1500" i="0">
                <a:latin typeface="+mn-lt"/>
              </a:rPr>
              <a:t>    </a:t>
            </a:r>
            <a:r>
              <a:rPr lang="en-US" sz="1500" i="0">
                <a:latin typeface="Courier New" panose="02070309020205020404" pitchFamily="49" charset="0"/>
                <a:cs typeface="Courier New" panose="02070309020205020404" pitchFamily="49" charset="0"/>
              </a:rPr>
              <a:t>&lt;prolog&gt;</a:t>
            </a:r>
          </a:p>
          <a:p>
            <a:pPr>
              <a:defRPr/>
            </a:pPr>
            <a:r>
              <a:rPr lang="en-US" sz="2000" i="0">
                <a:latin typeface="+mn-lt"/>
              </a:rPr>
              <a:t>&gt; MDITA</a:t>
            </a:r>
            <a:br>
              <a:rPr lang="en-US" sz="2000" i="0">
                <a:latin typeface="+mn-lt"/>
              </a:rPr>
            </a:br>
            <a:r>
              <a:rPr lang="en-US" sz="1500" i="0">
                <a:latin typeface="+mn-lt"/>
              </a:rPr>
              <a:t>    </a:t>
            </a:r>
            <a:r>
              <a:rPr lang="en-US" sz="1500" i="0">
                <a:latin typeface="Courier New" panose="02070309020205020404" pitchFamily="49" charset="0"/>
                <a:cs typeface="Courier New" panose="02070309020205020404" pitchFamily="49" charset="0"/>
              </a:rPr>
              <a:t>---</a:t>
            </a:r>
            <a:br>
              <a:rPr lang="en-US" sz="1500" i="0">
                <a:latin typeface="Courier New" panose="02070309020205020404" pitchFamily="49" charset="0"/>
                <a:cs typeface="Courier New" panose="02070309020205020404" pitchFamily="49" charset="0"/>
              </a:rPr>
            </a:br>
            <a:r>
              <a:rPr lang="en-US" sz="1500" i="0">
                <a:latin typeface="Courier New" panose="02070309020205020404" pitchFamily="49" charset="0"/>
                <a:cs typeface="Courier New" panose="02070309020205020404" pitchFamily="49" charset="0"/>
              </a:rPr>
              <a:t>  meta-name: value</a:t>
            </a:r>
            <a:br>
              <a:rPr lang="en-US" sz="1500" i="0">
                <a:latin typeface="Courier New" panose="02070309020205020404" pitchFamily="49" charset="0"/>
                <a:cs typeface="Courier New" panose="02070309020205020404" pitchFamily="49" charset="0"/>
              </a:rPr>
            </a:br>
            <a:r>
              <a:rPr lang="en-US" sz="1500" i="0">
                <a:latin typeface="Courier New" panose="02070309020205020404" pitchFamily="49" charset="0"/>
                <a:cs typeface="Courier New" panose="02070309020205020404" pitchFamily="49" charset="0"/>
              </a:rPr>
              <a:t>  ---</a:t>
            </a:r>
            <a:br>
              <a:rPr lang="en-US" sz="1500" i="0">
                <a:latin typeface="Courier New" panose="02070309020205020404" pitchFamily="49" charset="0"/>
                <a:cs typeface="Courier New" panose="02070309020205020404" pitchFamily="49" charset="0"/>
              </a:rPr>
            </a:br>
            <a:r>
              <a:rPr lang="en-US" sz="2000" i="0">
                <a:latin typeface="+mn-lt"/>
              </a:rPr>
              <a:t>&gt; HDITA</a:t>
            </a:r>
            <a:br>
              <a:rPr lang="en-US" sz="2000" i="0">
                <a:latin typeface="+mn-lt"/>
              </a:rPr>
            </a:br>
            <a:r>
              <a:rPr lang="en-US" sz="1500" i="0">
                <a:latin typeface="+mn-lt"/>
              </a:rPr>
              <a:t>    </a:t>
            </a:r>
            <a:r>
              <a:rPr lang="en-US" sz="1500" i="0">
                <a:latin typeface="Courier New" panose="02070309020205020404" pitchFamily="49" charset="0"/>
                <a:cs typeface="Courier New" panose="02070309020205020404" pitchFamily="49" charset="0"/>
              </a:rPr>
              <a:t>&lt;HEAD&gt;</a:t>
            </a:r>
            <a:br>
              <a:rPr lang="en-US" sz="1500" i="0">
                <a:latin typeface="Courier New" panose="02070309020205020404" pitchFamily="49" charset="0"/>
                <a:cs typeface="Courier New" panose="02070309020205020404" pitchFamily="49" charset="0"/>
              </a:rPr>
            </a:br>
            <a:r>
              <a:rPr lang="en-US" sz="1500" i="0">
                <a:latin typeface="Courier New" panose="02070309020205020404" pitchFamily="49" charset="0"/>
                <a:cs typeface="Courier New" panose="02070309020205020404" pitchFamily="49" charset="0"/>
              </a:rPr>
              <a:t>    &lt;META NAME=meta-name” content=“value”/&gt;</a:t>
            </a:r>
            <a:br>
              <a:rPr lang="en-US" sz="1500" i="0">
                <a:latin typeface="Courier New" panose="02070309020205020404" pitchFamily="49" charset="0"/>
                <a:cs typeface="Courier New" panose="02070309020205020404" pitchFamily="49" charset="0"/>
              </a:rPr>
            </a:br>
            <a:r>
              <a:rPr lang="en-US" sz="1500" i="0">
                <a:latin typeface="Courier New" panose="02070309020205020404" pitchFamily="49" charset="0"/>
                <a:cs typeface="Courier New" panose="02070309020205020404" pitchFamily="49" charset="0"/>
              </a:rPr>
              <a:t>  &lt;/HEAD&gt;</a:t>
            </a:r>
          </a:p>
        </p:txBody>
      </p:sp>
      <p:sp>
        <p:nvSpPr>
          <p:cNvPr id="13" name="TextBox 12">
            <a:extLst>
              <a:ext uri="{FF2B5EF4-FFF2-40B4-BE49-F238E27FC236}">
                <a16:creationId xmlns:a16="http://schemas.microsoft.com/office/drawing/2014/main" id="{F6D3FA2D-1080-48BA-9452-2E49F036C6D6}"/>
              </a:ext>
            </a:extLst>
          </p:cNvPr>
          <p:cNvSpPr txBox="1"/>
          <p:nvPr/>
        </p:nvSpPr>
        <p:spPr>
          <a:xfrm>
            <a:off x="338138" y="4308240"/>
            <a:ext cx="8653462" cy="2170113"/>
          </a:xfrm>
          <a:prstGeom prst="rect">
            <a:avLst/>
          </a:prstGeom>
          <a:noFill/>
        </p:spPr>
        <p:txBody>
          <a:bodyPr>
            <a:spAutoFit/>
          </a:bodyPr>
          <a:lstStyle/>
          <a:p>
            <a:pPr>
              <a:defRPr/>
            </a:pPr>
            <a:r>
              <a:rPr lang="en-US" sz="2000" b="1" i="0">
                <a:latin typeface="+mn-lt"/>
              </a:rPr>
              <a:t>Short descriptions</a:t>
            </a:r>
          </a:p>
          <a:p>
            <a:pPr>
              <a:defRPr/>
            </a:pPr>
            <a:r>
              <a:rPr lang="en-US" sz="2000" i="0">
                <a:latin typeface="+mn-lt"/>
              </a:rPr>
              <a:t>&gt; XDITA</a:t>
            </a:r>
            <a:br>
              <a:rPr lang="en-US" sz="2000" i="0">
                <a:latin typeface="+mn-lt"/>
              </a:rPr>
            </a:br>
            <a:r>
              <a:rPr lang="en-US" sz="1500" i="0">
                <a:latin typeface="+mn-lt"/>
              </a:rPr>
              <a:t>   </a:t>
            </a:r>
            <a:r>
              <a:rPr lang="en-US" sz="1500" i="0">
                <a:latin typeface="Courier New" panose="02070309020205020404" pitchFamily="49" charset="0"/>
                <a:cs typeface="Courier New" panose="02070309020205020404" pitchFamily="49" charset="0"/>
              </a:rPr>
              <a:t>&lt;</a:t>
            </a:r>
            <a:r>
              <a:rPr lang="en-US" sz="1500" i="0" err="1">
                <a:latin typeface="Courier New" panose="02070309020205020404" pitchFamily="49" charset="0"/>
                <a:cs typeface="Courier New" panose="02070309020205020404" pitchFamily="49" charset="0"/>
              </a:rPr>
              <a:t>shortdesc</a:t>
            </a:r>
            <a:r>
              <a:rPr lang="en-US" sz="1500" i="0">
                <a:latin typeface="Courier New" panose="02070309020205020404" pitchFamily="49" charset="0"/>
                <a:cs typeface="Courier New" panose="02070309020205020404" pitchFamily="49" charset="0"/>
              </a:rPr>
              <a:t>&gt;Short description text&lt;/</a:t>
            </a:r>
            <a:r>
              <a:rPr lang="en-US" sz="1500" i="0" err="1">
                <a:latin typeface="Courier New" panose="02070309020205020404" pitchFamily="49" charset="0"/>
                <a:cs typeface="Courier New" panose="02070309020205020404" pitchFamily="49" charset="0"/>
              </a:rPr>
              <a:t>shortdesc</a:t>
            </a:r>
            <a:r>
              <a:rPr lang="en-US" sz="1500" i="0">
                <a:latin typeface="Courier New" panose="02070309020205020404" pitchFamily="49" charset="0"/>
                <a:cs typeface="Courier New" panose="02070309020205020404" pitchFamily="49" charset="0"/>
              </a:rPr>
              <a:t>&gt;</a:t>
            </a:r>
          </a:p>
          <a:p>
            <a:pPr>
              <a:defRPr/>
            </a:pPr>
            <a:r>
              <a:rPr lang="en-US" sz="2000" i="0">
                <a:latin typeface="+mn-lt"/>
              </a:rPr>
              <a:t>&gt; MDITA</a:t>
            </a:r>
            <a:br>
              <a:rPr lang="en-US" sz="2000" i="0">
                <a:latin typeface="+mn-lt"/>
              </a:rPr>
            </a:br>
            <a:r>
              <a:rPr lang="en-US" sz="2000" i="0">
                <a:latin typeface="+mn-lt"/>
              </a:rPr>
              <a:t> </a:t>
            </a:r>
            <a:r>
              <a:rPr lang="en-US" sz="1500" i="0">
                <a:latin typeface="+mn-lt"/>
              </a:rPr>
              <a:t>   Assumed – first paragraph after title</a:t>
            </a:r>
            <a:endParaRPr lang="en-US" sz="1500" i="0">
              <a:latin typeface="Courier New" panose="02070309020205020404" pitchFamily="49" charset="0"/>
              <a:cs typeface="Courier New" panose="02070309020205020404" pitchFamily="49" charset="0"/>
            </a:endParaRPr>
          </a:p>
          <a:p>
            <a:pPr>
              <a:defRPr/>
            </a:pPr>
            <a:r>
              <a:rPr lang="en-US" sz="2000" i="0">
                <a:latin typeface="+mn-lt"/>
              </a:rPr>
              <a:t>&gt; HDITA</a:t>
            </a:r>
            <a:br>
              <a:rPr lang="en-US" sz="2000" i="0">
                <a:latin typeface="+mn-lt"/>
              </a:rPr>
            </a:br>
            <a:r>
              <a:rPr lang="en-US" sz="2000" i="0">
                <a:latin typeface="+mn-lt"/>
              </a:rPr>
              <a:t>  </a:t>
            </a:r>
            <a:r>
              <a:rPr lang="en-US" sz="1500" i="0">
                <a:latin typeface="+mn-lt"/>
              </a:rPr>
              <a:t> Assumed – first paragraph after title</a:t>
            </a:r>
            <a:endParaRPr lang="en-US" sz="1500" i="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2987095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BB693813-72A6-4EA6-96F2-F061FF2CFEFA}"/>
              </a:ext>
            </a:extLst>
          </p:cNvPr>
          <p:cNvSpPr/>
          <p:nvPr/>
        </p:nvSpPr>
        <p:spPr>
          <a:xfrm>
            <a:off x="397073" y="553260"/>
            <a:ext cx="8319031" cy="550666"/>
          </a:xfrm>
          <a:prstGeom prst="roundRect">
            <a:avLst>
              <a:gd name="adj" fmla="val 11119"/>
            </a:avLst>
          </a:prstGeom>
          <a:gradFill flip="none" rotWithShape="1">
            <a:gsLst>
              <a:gs pos="0">
                <a:schemeClr val="accent4">
                  <a:lumMod val="60000"/>
                  <a:lumOff val="40000"/>
                  <a:alpha val="5000"/>
                </a:schemeClr>
              </a:gs>
              <a:gs pos="91000">
                <a:schemeClr val="accent1">
                  <a:lumMod val="45000"/>
                  <a:lumOff val="55000"/>
                </a:schemeClr>
              </a:gs>
              <a:gs pos="83000">
                <a:schemeClr val="accent1">
                  <a:lumMod val="45000"/>
                  <a:lumOff val="55000"/>
                </a:schemeClr>
              </a:gs>
              <a:gs pos="100000">
                <a:schemeClr val="accent1">
                  <a:lumMod val="30000"/>
                  <a:lumOff val="7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08C52659-95B3-4955-8D6C-D9A2307DE00B}"/>
              </a:ext>
            </a:extLst>
          </p:cNvPr>
          <p:cNvCxnSpPr>
            <a:cxnSpLocks/>
          </p:cNvCxnSpPr>
          <p:nvPr/>
        </p:nvCxnSpPr>
        <p:spPr>
          <a:xfrm>
            <a:off x="140677" y="6383209"/>
            <a:ext cx="8572500" cy="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3E12B82-6FE1-45D9-ABE4-FBC91AAE3E8B}"/>
              </a:ext>
            </a:extLst>
          </p:cNvPr>
          <p:cNvCxnSpPr>
            <a:cxnSpLocks/>
          </p:cNvCxnSpPr>
          <p:nvPr/>
        </p:nvCxnSpPr>
        <p:spPr>
          <a:xfrm>
            <a:off x="140677" y="6509241"/>
            <a:ext cx="8584224" cy="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E0645DF-BADD-44A4-AB20-F8C66C67786C}"/>
              </a:ext>
            </a:extLst>
          </p:cNvPr>
          <p:cNvCxnSpPr>
            <a:cxnSpLocks/>
          </p:cNvCxnSpPr>
          <p:nvPr/>
        </p:nvCxnSpPr>
        <p:spPr>
          <a:xfrm>
            <a:off x="296008" y="550194"/>
            <a:ext cx="0" cy="6105583"/>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17C2CE42-0F22-426D-AAE7-14A5AA63A5F6}"/>
              </a:ext>
            </a:extLst>
          </p:cNvPr>
          <p:cNvSpPr txBox="1"/>
          <p:nvPr/>
        </p:nvSpPr>
        <p:spPr>
          <a:xfrm>
            <a:off x="430823" y="550194"/>
            <a:ext cx="5679831" cy="523220"/>
          </a:xfrm>
          <a:prstGeom prst="rect">
            <a:avLst/>
          </a:prstGeom>
          <a:noFill/>
        </p:spPr>
        <p:txBody>
          <a:bodyPr wrap="square" rtlCol="0">
            <a:spAutoFit/>
          </a:bodyPr>
          <a:lstStyle/>
          <a:p>
            <a:r>
              <a:rPr lang="en-US" sz="2800" b="1">
                <a:solidFill>
                  <a:schemeClr val="accent4">
                    <a:lumMod val="75000"/>
                  </a:schemeClr>
                </a:solidFill>
              </a:rPr>
              <a:t>How does it work?</a:t>
            </a:r>
          </a:p>
        </p:txBody>
      </p:sp>
      <p:pic>
        <p:nvPicPr>
          <p:cNvPr id="7" name="Picture 6" descr="A picture containing office&#10;&#10;Description automatically generated">
            <a:extLst>
              <a:ext uri="{FF2B5EF4-FFF2-40B4-BE49-F238E27FC236}">
                <a16:creationId xmlns:a16="http://schemas.microsoft.com/office/drawing/2014/main" id="{8F4D11B8-830A-481E-80FF-D8888D3CBF3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82795" y="6181590"/>
            <a:ext cx="637440" cy="455990"/>
          </a:xfrm>
          <a:prstGeom prst="rect">
            <a:avLst/>
          </a:prstGeom>
        </p:spPr>
      </p:pic>
      <p:sp>
        <p:nvSpPr>
          <p:cNvPr id="6" name="TextBox 5">
            <a:extLst>
              <a:ext uri="{FF2B5EF4-FFF2-40B4-BE49-F238E27FC236}">
                <a16:creationId xmlns:a16="http://schemas.microsoft.com/office/drawing/2014/main" id="{5A6F7485-774F-4805-B563-D6A1BF262166}"/>
              </a:ext>
            </a:extLst>
          </p:cNvPr>
          <p:cNvSpPr txBox="1"/>
          <p:nvPr/>
        </p:nvSpPr>
        <p:spPr>
          <a:xfrm>
            <a:off x="7939448" y="6550268"/>
            <a:ext cx="896399" cy="246221"/>
          </a:xfrm>
          <a:prstGeom prst="rect">
            <a:avLst/>
          </a:prstGeom>
          <a:noFill/>
        </p:spPr>
        <p:txBody>
          <a:bodyPr wrap="none" rtlCol="0">
            <a:spAutoFit/>
          </a:bodyPr>
          <a:lstStyle/>
          <a:p>
            <a:r>
              <a:rPr lang="en-US" sz="1000">
                <a:solidFill>
                  <a:schemeClr val="accent4">
                    <a:lumMod val="75000"/>
                  </a:schemeClr>
                </a:solidFill>
              </a:rPr>
              <a:t>May 12, 2021</a:t>
            </a:r>
          </a:p>
        </p:txBody>
      </p:sp>
      <p:sp>
        <p:nvSpPr>
          <p:cNvPr id="16" name="TextBox 15">
            <a:extLst>
              <a:ext uri="{FF2B5EF4-FFF2-40B4-BE49-F238E27FC236}">
                <a16:creationId xmlns:a16="http://schemas.microsoft.com/office/drawing/2014/main" id="{C43208E0-F9AD-49B8-8CF8-FAA4FA787CFD}"/>
              </a:ext>
            </a:extLst>
          </p:cNvPr>
          <p:cNvSpPr txBox="1"/>
          <p:nvPr/>
        </p:nvSpPr>
        <p:spPr>
          <a:xfrm>
            <a:off x="4382381" y="6550284"/>
            <a:ext cx="527709" cy="246221"/>
          </a:xfrm>
          <a:prstGeom prst="rect">
            <a:avLst/>
          </a:prstGeom>
          <a:noFill/>
        </p:spPr>
        <p:txBody>
          <a:bodyPr wrap="none" rtlCol="0">
            <a:spAutoFit/>
          </a:bodyPr>
          <a:lstStyle/>
          <a:p>
            <a:r>
              <a:rPr lang="en-US" sz="1000">
                <a:solidFill>
                  <a:schemeClr val="accent4">
                    <a:lumMod val="75000"/>
                  </a:schemeClr>
                </a:solidFill>
              </a:rPr>
              <a:t>Slide </a:t>
            </a:r>
            <a:fld id="{CCB0F663-5780-4C89-8676-61EB74CDD9DA}" type="slidenum">
              <a:rPr lang="en-US" sz="1000" smtClean="0">
                <a:solidFill>
                  <a:schemeClr val="accent4">
                    <a:lumMod val="75000"/>
                  </a:schemeClr>
                </a:solidFill>
              </a:rPr>
              <a:t>15</a:t>
            </a:fld>
            <a:endParaRPr lang="en-US" sz="1000">
              <a:solidFill>
                <a:schemeClr val="accent4">
                  <a:lumMod val="75000"/>
                </a:schemeClr>
              </a:solidFill>
            </a:endParaRPr>
          </a:p>
        </p:txBody>
      </p:sp>
      <p:sp>
        <p:nvSpPr>
          <p:cNvPr id="14" name="TextBox 13">
            <a:extLst>
              <a:ext uri="{FF2B5EF4-FFF2-40B4-BE49-F238E27FC236}">
                <a16:creationId xmlns:a16="http://schemas.microsoft.com/office/drawing/2014/main" id="{623A21E6-D3D4-44CB-86D9-11B0D166D917}"/>
              </a:ext>
            </a:extLst>
          </p:cNvPr>
          <p:cNvSpPr txBox="1"/>
          <p:nvPr/>
        </p:nvSpPr>
        <p:spPr>
          <a:xfrm>
            <a:off x="338138" y="1338263"/>
            <a:ext cx="8653462" cy="3324225"/>
          </a:xfrm>
          <a:prstGeom prst="rect">
            <a:avLst/>
          </a:prstGeom>
          <a:noFill/>
        </p:spPr>
        <p:txBody>
          <a:bodyPr>
            <a:spAutoFit/>
          </a:bodyPr>
          <a:lstStyle/>
          <a:p>
            <a:pPr>
              <a:defRPr/>
            </a:pPr>
            <a:r>
              <a:rPr lang="en-US" sz="2000" b="1" i="0">
                <a:latin typeface="+mn-lt"/>
              </a:rPr>
              <a:t>Section</a:t>
            </a:r>
          </a:p>
          <a:p>
            <a:pPr>
              <a:defRPr/>
            </a:pPr>
            <a:r>
              <a:rPr lang="en-US" sz="2000" i="0">
                <a:latin typeface="+mn-lt"/>
              </a:rPr>
              <a:t>&gt; XDITA</a:t>
            </a:r>
            <a:br>
              <a:rPr lang="en-US" sz="2000" i="0">
                <a:latin typeface="+mn-lt"/>
              </a:rPr>
            </a:br>
            <a:r>
              <a:rPr lang="en-US" sz="1500" i="0">
                <a:latin typeface="+mn-lt"/>
              </a:rPr>
              <a:t>    </a:t>
            </a:r>
            <a:r>
              <a:rPr lang="en-US" sz="1500" i="0">
                <a:latin typeface="Courier New" panose="02070309020205020404" pitchFamily="49" charset="0"/>
                <a:cs typeface="Courier New" panose="02070309020205020404" pitchFamily="49" charset="0"/>
              </a:rPr>
              <a:t>&lt;section&gt;</a:t>
            </a:r>
            <a:br>
              <a:rPr lang="en-US" sz="1500" i="0">
                <a:latin typeface="Courier New" panose="02070309020205020404" pitchFamily="49" charset="0"/>
                <a:cs typeface="Courier New" panose="02070309020205020404" pitchFamily="49" charset="0"/>
              </a:rPr>
            </a:br>
            <a:r>
              <a:rPr lang="en-US" sz="1500" i="0">
                <a:latin typeface="Courier New" panose="02070309020205020404" pitchFamily="49" charset="0"/>
                <a:cs typeface="Courier New" panose="02070309020205020404" pitchFamily="49" charset="0"/>
              </a:rPr>
              <a:t>    &lt;title&gt;Section title text&lt;/title&gt;</a:t>
            </a:r>
            <a:br>
              <a:rPr lang="en-US" sz="1500" i="0">
                <a:latin typeface="Courier New" panose="02070309020205020404" pitchFamily="49" charset="0"/>
                <a:cs typeface="Courier New" panose="02070309020205020404" pitchFamily="49" charset="0"/>
              </a:rPr>
            </a:br>
            <a:r>
              <a:rPr lang="en-US" sz="1500" i="0">
                <a:latin typeface="Courier New" panose="02070309020205020404" pitchFamily="49" charset="0"/>
                <a:cs typeface="Courier New" panose="02070309020205020404" pitchFamily="49" charset="0"/>
              </a:rPr>
              <a:t>    &lt;p&gt;Section content&lt;/p&gt;</a:t>
            </a:r>
            <a:br>
              <a:rPr lang="en-US" sz="1500" i="0">
                <a:latin typeface="Courier New" panose="02070309020205020404" pitchFamily="49" charset="0"/>
                <a:cs typeface="Courier New" panose="02070309020205020404" pitchFamily="49" charset="0"/>
              </a:rPr>
            </a:br>
            <a:r>
              <a:rPr lang="en-US" sz="1500" i="0">
                <a:latin typeface="Courier New" panose="02070309020205020404" pitchFamily="49" charset="0"/>
                <a:cs typeface="Courier New" panose="02070309020205020404" pitchFamily="49" charset="0"/>
              </a:rPr>
              <a:t>  &lt;/section&gt;</a:t>
            </a:r>
          </a:p>
          <a:p>
            <a:pPr>
              <a:defRPr/>
            </a:pPr>
            <a:br>
              <a:rPr lang="en-US" sz="2000" i="0">
                <a:latin typeface="+mn-lt"/>
              </a:rPr>
            </a:br>
            <a:r>
              <a:rPr lang="en-US" sz="2000" i="0">
                <a:latin typeface="+mn-lt"/>
              </a:rPr>
              <a:t>&gt; MDITA</a:t>
            </a:r>
            <a:br>
              <a:rPr lang="en-US" sz="2000" i="0">
                <a:latin typeface="+mn-lt"/>
              </a:rPr>
            </a:br>
            <a:r>
              <a:rPr lang="en-US" sz="1500" i="0">
                <a:latin typeface="+mn-lt"/>
              </a:rPr>
              <a:t>    </a:t>
            </a:r>
            <a:r>
              <a:rPr lang="en-US" sz="1500" i="0">
                <a:latin typeface="Courier New" panose="02070309020205020404" pitchFamily="49" charset="0"/>
                <a:cs typeface="Courier New" panose="02070309020205020404" pitchFamily="49" charset="0"/>
              </a:rPr>
              <a:t>## Section title</a:t>
            </a:r>
          </a:p>
          <a:p>
            <a:pPr>
              <a:defRPr/>
            </a:pPr>
            <a:br>
              <a:rPr lang="en-US" sz="2000" i="0">
                <a:latin typeface="+mn-lt"/>
              </a:rPr>
            </a:br>
            <a:r>
              <a:rPr lang="en-US" sz="2000" i="0">
                <a:latin typeface="+mn-lt"/>
              </a:rPr>
              <a:t>&gt; HDITA</a:t>
            </a:r>
            <a:br>
              <a:rPr lang="en-US" sz="2000" i="0">
                <a:latin typeface="+mn-lt"/>
              </a:rPr>
            </a:br>
            <a:r>
              <a:rPr lang="en-US" sz="1500" i="0">
                <a:latin typeface="+mn-lt"/>
              </a:rPr>
              <a:t>    </a:t>
            </a:r>
            <a:r>
              <a:rPr lang="en-US" sz="1500" i="0">
                <a:latin typeface="Courier New" panose="02070309020205020404" pitchFamily="49" charset="0"/>
                <a:cs typeface="Courier New" panose="02070309020205020404" pitchFamily="49" charset="0"/>
              </a:rPr>
              <a:t>&lt;h2&gt;Section title&lt;/h2&gt;</a:t>
            </a:r>
          </a:p>
        </p:txBody>
      </p:sp>
    </p:spTree>
    <p:extLst>
      <p:ext uri="{BB962C8B-B14F-4D97-AF65-F5344CB8AC3E}">
        <p14:creationId xmlns:p14="http://schemas.microsoft.com/office/powerpoint/2010/main" val="12422186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BB693813-72A6-4EA6-96F2-F061FF2CFEFA}"/>
              </a:ext>
            </a:extLst>
          </p:cNvPr>
          <p:cNvSpPr/>
          <p:nvPr/>
        </p:nvSpPr>
        <p:spPr>
          <a:xfrm>
            <a:off x="397073" y="553260"/>
            <a:ext cx="8319031" cy="550666"/>
          </a:xfrm>
          <a:prstGeom prst="roundRect">
            <a:avLst>
              <a:gd name="adj" fmla="val 11119"/>
            </a:avLst>
          </a:prstGeom>
          <a:gradFill flip="none" rotWithShape="1">
            <a:gsLst>
              <a:gs pos="0">
                <a:schemeClr val="accent4">
                  <a:lumMod val="60000"/>
                  <a:lumOff val="40000"/>
                  <a:alpha val="5000"/>
                </a:schemeClr>
              </a:gs>
              <a:gs pos="91000">
                <a:schemeClr val="accent1">
                  <a:lumMod val="45000"/>
                  <a:lumOff val="55000"/>
                </a:schemeClr>
              </a:gs>
              <a:gs pos="83000">
                <a:schemeClr val="accent1">
                  <a:lumMod val="45000"/>
                  <a:lumOff val="55000"/>
                </a:schemeClr>
              </a:gs>
              <a:gs pos="100000">
                <a:schemeClr val="accent1">
                  <a:lumMod val="30000"/>
                  <a:lumOff val="7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08C52659-95B3-4955-8D6C-D9A2307DE00B}"/>
              </a:ext>
            </a:extLst>
          </p:cNvPr>
          <p:cNvCxnSpPr>
            <a:cxnSpLocks/>
          </p:cNvCxnSpPr>
          <p:nvPr/>
        </p:nvCxnSpPr>
        <p:spPr>
          <a:xfrm>
            <a:off x="140677" y="6383209"/>
            <a:ext cx="8572500" cy="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3E12B82-6FE1-45D9-ABE4-FBC91AAE3E8B}"/>
              </a:ext>
            </a:extLst>
          </p:cNvPr>
          <p:cNvCxnSpPr>
            <a:cxnSpLocks/>
          </p:cNvCxnSpPr>
          <p:nvPr/>
        </p:nvCxnSpPr>
        <p:spPr>
          <a:xfrm>
            <a:off x="140677" y="6509241"/>
            <a:ext cx="8584224" cy="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E0645DF-BADD-44A4-AB20-F8C66C67786C}"/>
              </a:ext>
            </a:extLst>
          </p:cNvPr>
          <p:cNvCxnSpPr>
            <a:cxnSpLocks/>
          </p:cNvCxnSpPr>
          <p:nvPr/>
        </p:nvCxnSpPr>
        <p:spPr>
          <a:xfrm>
            <a:off x="296008" y="550194"/>
            <a:ext cx="0" cy="6105583"/>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10C6D93-AC10-4B4C-A1D6-77E046E0D519}"/>
              </a:ext>
            </a:extLst>
          </p:cNvPr>
          <p:cNvSpPr txBox="1"/>
          <p:nvPr/>
        </p:nvSpPr>
        <p:spPr>
          <a:xfrm>
            <a:off x="500430" y="1302602"/>
            <a:ext cx="8063706" cy="1015663"/>
          </a:xfrm>
          <a:prstGeom prst="rect">
            <a:avLst/>
          </a:prstGeom>
          <a:noFill/>
        </p:spPr>
        <p:txBody>
          <a:bodyPr wrap="square" rtlCol="0">
            <a:spAutoFit/>
          </a:bodyPr>
          <a:lstStyle/>
          <a:p>
            <a:pPr marL="342900" indent="-342900">
              <a:buFont typeface="+mj-lt"/>
              <a:buAutoNum type="arabicPeriod"/>
            </a:pPr>
            <a:r>
              <a:rPr lang="en-US" sz="2400" b="1" dirty="0"/>
              <a:t>Outbound from DITA . . . </a:t>
            </a:r>
          </a:p>
          <a:p>
            <a:pPr marL="800100" lvl="1" indent="-342900">
              <a:buSzPct val="89000"/>
              <a:buFont typeface="+mj-lt"/>
              <a:buAutoNum type="alphaLcPeriod"/>
            </a:pPr>
            <a:r>
              <a:rPr lang="en-US" dirty="0"/>
              <a:t>Export DITA content to Markdown GitHub community editing.</a:t>
            </a:r>
          </a:p>
          <a:p>
            <a:pPr marL="800100" lvl="1" indent="-342900">
              <a:buSzPct val="89000"/>
              <a:buFont typeface="+mj-lt"/>
              <a:buAutoNum type="alphaLcPeriod"/>
            </a:pPr>
            <a:r>
              <a:rPr lang="en-US" dirty="0"/>
              <a:t>Export DITA to HTML5 to integrate with product console user assistance. </a:t>
            </a:r>
          </a:p>
        </p:txBody>
      </p:sp>
      <p:sp>
        <p:nvSpPr>
          <p:cNvPr id="12" name="TextBox 11">
            <a:extLst>
              <a:ext uri="{FF2B5EF4-FFF2-40B4-BE49-F238E27FC236}">
                <a16:creationId xmlns:a16="http://schemas.microsoft.com/office/drawing/2014/main" id="{17C2CE42-0F22-426D-AAE7-14A5AA63A5F6}"/>
              </a:ext>
            </a:extLst>
          </p:cNvPr>
          <p:cNvSpPr txBox="1"/>
          <p:nvPr/>
        </p:nvSpPr>
        <p:spPr>
          <a:xfrm>
            <a:off x="430823" y="550194"/>
            <a:ext cx="8133313" cy="523220"/>
          </a:xfrm>
          <a:prstGeom prst="rect">
            <a:avLst/>
          </a:prstGeom>
          <a:noFill/>
        </p:spPr>
        <p:txBody>
          <a:bodyPr wrap="square" rtlCol="0">
            <a:spAutoFit/>
          </a:bodyPr>
          <a:lstStyle/>
          <a:p>
            <a:r>
              <a:rPr lang="en-US" sz="2800" b="1" dirty="0">
                <a:solidFill>
                  <a:schemeClr val="accent4">
                    <a:lumMod val="75000"/>
                  </a:schemeClr>
                </a:solidFill>
              </a:rPr>
              <a:t>What are some common use cases?</a:t>
            </a:r>
          </a:p>
        </p:txBody>
      </p:sp>
      <p:pic>
        <p:nvPicPr>
          <p:cNvPr id="7" name="Picture 6" descr="A picture containing office&#10;&#10;Description automatically generated">
            <a:extLst>
              <a:ext uri="{FF2B5EF4-FFF2-40B4-BE49-F238E27FC236}">
                <a16:creationId xmlns:a16="http://schemas.microsoft.com/office/drawing/2014/main" id="{8F4D11B8-830A-481E-80FF-D8888D3CBF3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82795" y="6181590"/>
            <a:ext cx="637440" cy="455990"/>
          </a:xfrm>
          <a:prstGeom prst="rect">
            <a:avLst/>
          </a:prstGeom>
        </p:spPr>
      </p:pic>
      <p:sp>
        <p:nvSpPr>
          <p:cNvPr id="6" name="TextBox 5">
            <a:extLst>
              <a:ext uri="{FF2B5EF4-FFF2-40B4-BE49-F238E27FC236}">
                <a16:creationId xmlns:a16="http://schemas.microsoft.com/office/drawing/2014/main" id="{5A6F7485-774F-4805-B563-D6A1BF262166}"/>
              </a:ext>
            </a:extLst>
          </p:cNvPr>
          <p:cNvSpPr txBox="1"/>
          <p:nvPr/>
        </p:nvSpPr>
        <p:spPr>
          <a:xfrm>
            <a:off x="7939448" y="6550268"/>
            <a:ext cx="896399" cy="246221"/>
          </a:xfrm>
          <a:prstGeom prst="rect">
            <a:avLst/>
          </a:prstGeom>
          <a:noFill/>
        </p:spPr>
        <p:txBody>
          <a:bodyPr wrap="none" rtlCol="0">
            <a:spAutoFit/>
          </a:bodyPr>
          <a:lstStyle/>
          <a:p>
            <a:r>
              <a:rPr lang="en-US" sz="1000">
                <a:solidFill>
                  <a:schemeClr val="accent4">
                    <a:lumMod val="75000"/>
                  </a:schemeClr>
                </a:solidFill>
              </a:rPr>
              <a:t>May 12, 2021</a:t>
            </a:r>
          </a:p>
        </p:txBody>
      </p:sp>
      <p:sp>
        <p:nvSpPr>
          <p:cNvPr id="16" name="TextBox 15">
            <a:extLst>
              <a:ext uri="{FF2B5EF4-FFF2-40B4-BE49-F238E27FC236}">
                <a16:creationId xmlns:a16="http://schemas.microsoft.com/office/drawing/2014/main" id="{C43208E0-F9AD-49B8-8CF8-FAA4FA787CFD}"/>
              </a:ext>
            </a:extLst>
          </p:cNvPr>
          <p:cNvSpPr txBox="1"/>
          <p:nvPr/>
        </p:nvSpPr>
        <p:spPr>
          <a:xfrm>
            <a:off x="4382381" y="6550284"/>
            <a:ext cx="527709" cy="246221"/>
          </a:xfrm>
          <a:prstGeom prst="rect">
            <a:avLst/>
          </a:prstGeom>
          <a:noFill/>
        </p:spPr>
        <p:txBody>
          <a:bodyPr wrap="none" rtlCol="0">
            <a:spAutoFit/>
          </a:bodyPr>
          <a:lstStyle/>
          <a:p>
            <a:r>
              <a:rPr lang="en-US" sz="1000">
                <a:solidFill>
                  <a:schemeClr val="accent4">
                    <a:lumMod val="75000"/>
                  </a:schemeClr>
                </a:solidFill>
              </a:rPr>
              <a:t>Slide </a:t>
            </a:r>
            <a:fld id="{CCB0F663-5780-4C89-8676-61EB74CDD9DA}" type="slidenum">
              <a:rPr lang="en-US" sz="1000" smtClean="0">
                <a:solidFill>
                  <a:schemeClr val="accent4">
                    <a:lumMod val="75000"/>
                  </a:schemeClr>
                </a:solidFill>
              </a:rPr>
              <a:t>16</a:t>
            </a:fld>
            <a:endParaRPr lang="en-US" sz="1000">
              <a:solidFill>
                <a:schemeClr val="accent4">
                  <a:lumMod val="75000"/>
                </a:schemeClr>
              </a:solidFill>
            </a:endParaRPr>
          </a:p>
        </p:txBody>
      </p:sp>
      <p:sp>
        <p:nvSpPr>
          <p:cNvPr id="13" name="TextBox 12">
            <a:extLst>
              <a:ext uri="{FF2B5EF4-FFF2-40B4-BE49-F238E27FC236}">
                <a16:creationId xmlns:a16="http://schemas.microsoft.com/office/drawing/2014/main" id="{1CD282D3-6084-434A-8E56-98CAFF856889}"/>
              </a:ext>
            </a:extLst>
          </p:cNvPr>
          <p:cNvSpPr txBox="1"/>
          <p:nvPr/>
        </p:nvSpPr>
        <p:spPr>
          <a:xfrm>
            <a:off x="500430" y="2651275"/>
            <a:ext cx="7457041" cy="1015663"/>
          </a:xfrm>
          <a:prstGeom prst="rect">
            <a:avLst/>
          </a:prstGeom>
          <a:noFill/>
        </p:spPr>
        <p:txBody>
          <a:bodyPr wrap="none" rtlCol="0">
            <a:spAutoFit/>
          </a:bodyPr>
          <a:lstStyle/>
          <a:p>
            <a:pPr marL="457200" indent="-457200">
              <a:buSzPct val="99000"/>
              <a:buFont typeface="+mj-lt"/>
              <a:buAutoNum type="arabicPeriod" startAt="2"/>
            </a:pPr>
            <a:r>
              <a:rPr lang="en-US" sz="2400" b="1" dirty="0"/>
              <a:t>Inbound to DITA . . . </a:t>
            </a:r>
          </a:p>
          <a:p>
            <a:pPr marL="800100" lvl="1" indent="-342900">
              <a:buSzPct val="99000"/>
              <a:buFont typeface="+mj-lt"/>
              <a:buAutoNum type="alphaLcPeriod"/>
            </a:pPr>
            <a:r>
              <a:rPr lang="en-US" dirty="0"/>
              <a:t>Reference Markdown files drafted and maintained by engineers.</a:t>
            </a:r>
          </a:p>
          <a:p>
            <a:pPr marL="800100" lvl="1" indent="-342900">
              <a:buSzPct val="99000"/>
              <a:buFont typeface="+mj-lt"/>
              <a:buAutoNum type="alphaLcPeriod"/>
            </a:pPr>
            <a:r>
              <a:rPr lang="en-US" dirty="0"/>
              <a:t>Integrate Markdown API reference topics generated from Swagger2.</a:t>
            </a:r>
          </a:p>
        </p:txBody>
      </p:sp>
      <p:sp>
        <p:nvSpPr>
          <p:cNvPr id="15" name="TextBox 14">
            <a:extLst>
              <a:ext uri="{FF2B5EF4-FFF2-40B4-BE49-F238E27FC236}">
                <a16:creationId xmlns:a16="http://schemas.microsoft.com/office/drawing/2014/main" id="{DE86E518-D0B2-1341-A8DF-0A1940AD9BB0}"/>
              </a:ext>
            </a:extLst>
          </p:cNvPr>
          <p:cNvSpPr txBox="1"/>
          <p:nvPr/>
        </p:nvSpPr>
        <p:spPr>
          <a:xfrm>
            <a:off x="500430" y="4182801"/>
            <a:ext cx="8152296" cy="1569660"/>
          </a:xfrm>
          <a:prstGeom prst="rect">
            <a:avLst/>
          </a:prstGeom>
          <a:noFill/>
        </p:spPr>
        <p:txBody>
          <a:bodyPr wrap="none" rtlCol="0">
            <a:spAutoFit/>
          </a:bodyPr>
          <a:lstStyle/>
          <a:p>
            <a:pPr marL="457200" indent="-457200">
              <a:buSzPct val="99000"/>
              <a:buFont typeface="+mj-lt"/>
              <a:buAutoNum type="arabicPeriod" startAt="3"/>
            </a:pPr>
            <a:r>
              <a:rPr lang="en-US" sz="2400" b="1" dirty="0"/>
              <a:t>Collaborative authoring in multiple formats . . .  </a:t>
            </a:r>
          </a:p>
          <a:p>
            <a:pPr marL="800100" lvl="1" indent="-342900">
              <a:buSzPct val="99000"/>
              <a:buFont typeface="+mj-lt"/>
              <a:buAutoNum type="alphaLcParenR"/>
            </a:pPr>
            <a:r>
              <a:rPr lang="en-US" dirty="0"/>
              <a:t>Tech pubs (in DITA) and field sales engineers (in </a:t>
            </a:r>
            <a:r>
              <a:rPr lang="en-US" dirty="0" err="1"/>
              <a:t>Markdwon</a:t>
            </a:r>
            <a:r>
              <a:rPr lang="en-US" dirty="0"/>
              <a:t>) each contribute </a:t>
            </a:r>
            <a:br>
              <a:rPr lang="en-US" dirty="0"/>
            </a:br>
            <a:r>
              <a:rPr lang="en-US" dirty="0"/>
              <a:t>content to developer tutorials.</a:t>
            </a:r>
          </a:p>
          <a:p>
            <a:pPr marL="800100" lvl="1" indent="-342900">
              <a:buSzPct val="99000"/>
              <a:buFont typeface="+mj-lt"/>
              <a:buAutoNum type="alphaLcParenR"/>
            </a:pPr>
            <a:r>
              <a:rPr lang="en-US" dirty="0"/>
              <a:t>Tech pubs (in DITA) and UXD (in HTML5) co-author content for Console</a:t>
            </a:r>
            <a:br>
              <a:rPr lang="en-US" dirty="0"/>
            </a:br>
            <a:r>
              <a:rPr lang="en-US" dirty="0"/>
              <a:t>user assistance panels.  </a:t>
            </a:r>
          </a:p>
        </p:txBody>
      </p:sp>
    </p:spTree>
    <p:extLst>
      <p:ext uri="{BB962C8B-B14F-4D97-AF65-F5344CB8AC3E}">
        <p14:creationId xmlns:p14="http://schemas.microsoft.com/office/powerpoint/2010/main" val="16308959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BB693813-72A6-4EA6-96F2-F061FF2CFEFA}"/>
              </a:ext>
            </a:extLst>
          </p:cNvPr>
          <p:cNvSpPr/>
          <p:nvPr/>
        </p:nvSpPr>
        <p:spPr>
          <a:xfrm>
            <a:off x="397073" y="553260"/>
            <a:ext cx="8319031" cy="550666"/>
          </a:xfrm>
          <a:prstGeom prst="roundRect">
            <a:avLst>
              <a:gd name="adj" fmla="val 11119"/>
            </a:avLst>
          </a:prstGeom>
          <a:gradFill flip="none" rotWithShape="1">
            <a:gsLst>
              <a:gs pos="0">
                <a:schemeClr val="accent4">
                  <a:lumMod val="60000"/>
                  <a:lumOff val="40000"/>
                  <a:alpha val="5000"/>
                </a:schemeClr>
              </a:gs>
              <a:gs pos="91000">
                <a:schemeClr val="accent1">
                  <a:lumMod val="45000"/>
                  <a:lumOff val="55000"/>
                </a:schemeClr>
              </a:gs>
              <a:gs pos="83000">
                <a:schemeClr val="accent1">
                  <a:lumMod val="45000"/>
                  <a:lumOff val="55000"/>
                </a:schemeClr>
              </a:gs>
              <a:gs pos="100000">
                <a:schemeClr val="accent1">
                  <a:lumMod val="30000"/>
                  <a:lumOff val="7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08C52659-95B3-4955-8D6C-D9A2307DE00B}"/>
              </a:ext>
            </a:extLst>
          </p:cNvPr>
          <p:cNvCxnSpPr>
            <a:cxnSpLocks/>
          </p:cNvCxnSpPr>
          <p:nvPr/>
        </p:nvCxnSpPr>
        <p:spPr>
          <a:xfrm>
            <a:off x="140677" y="6383209"/>
            <a:ext cx="8572500" cy="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3E12B82-6FE1-45D9-ABE4-FBC91AAE3E8B}"/>
              </a:ext>
            </a:extLst>
          </p:cNvPr>
          <p:cNvCxnSpPr>
            <a:cxnSpLocks/>
          </p:cNvCxnSpPr>
          <p:nvPr/>
        </p:nvCxnSpPr>
        <p:spPr>
          <a:xfrm>
            <a:off x="140677" y="6509241"/>
            <a:ext cx="8584224" cy="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E0645DF-BADD-44A4-AB20-F8C66C67786C}"/>
              </a:ext>
            </a:extLst>
          </p:cNvPr>
          <p:cNvCxnSpPr>
            <a:cxnSpLocks/>
          </p:cNvCxnSpPr>
          <p:nvPr/>
        </p:nvCxnSpPr>
        <p:spPr>
          <a:xfrm>
            <a:off x="296008" y="550194"/>
            <a:ext cx="0" cy="6105583"/>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17C2CE42-0F22-426D-AAE7-14A5AA63A5F6}"/>
              </a:ext>
            </a:extLst>
          </p:cNvPr>
          <p:cNvSpPr txBox="1"/>
          <p:nvPr/>
        </p:nvSpPr>
        <p:spPr>
          <a:xfrm>
            <a:off x="430823" y="550194"/>
            <a:ext cx="5679831" cy="523220"/>
          </a:xfrm>
          <a:prstGeom prst="rect">
            <a:avLst/>
          </a:prstGeom>
          <a:noFill/>
        </p:spPr>
        <p:txBody>
          <a:bodyPr wrap="square" rtlCol="0">
            <a:spAutoFit/>
          </a:bodyPr>
          <a:lstStyle/>
          <a:p>
            <a:r>
              <a:rPr lang="en-US" sz="2800" b="1" dirty="0">
                <a:solidFill>
                  <a:schemeClr val="accent4">
                    <a:lumMod val="75000"/>
                  </a:schemeClr>
                </a:solidFill>
              </a:rPr>
              <a:t>Can I start testing or using it?</a:t>
            </a:r>
          </a:p>
        </p:txBody>
      </p:sp>
      <p:pic>
        <p:nvPicPr>
          <p:cNvPr id="7" name="Picture 6" descr="A picture containing office&#10;&#10;Description automatically generated">
            <a:extLst>
              <a:ext uri="{FF2B5EF4-FFF2-40B4-BE49-F238E27FC236}">
                <a16:creationId xmlns:a16="http://schemas.microsoft.com/office/drawing/2014/main" id="{8F4D11B8-830A-481E-80FF-D8888D3CBF3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82795" y="6181590"/>
            <a:ext cx="637440" cy="455990"/>
          </a:xfrm>
          <a:prstGeom prst="rect">
            <a:avLst/>
          </a:prstGeom>
        </p:spPr>
      </p:pic>
      <p:sp>
        <p:nvSpPr>
          <p:cNvPr id="6" name="TextBox 5">
            <a:extLst>
              <a:ext uri="{FF2B5EF4-FFF2-40B4-BE49-F238E27FC236}">
                <a16:creationId xmlns:a16="http://schemas.microsoft.com/office/drawing/2014/main" id="{5A6F7485-774F-4805-B563-D6A1BF262166}"/>
              </a:ext>
            </a:extLst>
          </p:cNvPr>
          <p:cNvSpPr txBox="1"/>
          <p:nvPr/>
        </p:nvSpPr>
        <p:spPr>
          <a:xfrm>
            <a:off x="7939448" y="6550268"/>
            <a:ext cx="896399" cy="246221"/>
          </a:xfrm>
          <a:prstGeom prst="rect">
            <a:avLst/>
          </a:prstGeom>
          <a:noFill/>
        </p:spPr>
        <p:txBody>
          <a:bodyPr wrap="none" rtlCol="0">
            <a:spAutoFit/>
          </a:bodyPr>
          <a:lstStyle/>
          <a:p>
            <a:r>
              <a:rPr lang="en-US" sz="1000">
                <a:solidFill>
                  <a:schemeClr val="accent4">
                    <a:lumMod val="75000"/>
                  </a:schemeClr>
                </a:solidFill>
              </a:rPr>
              <a:t>May 12, 2021</a:t>
            </a:r>
          </a:p>
        </p:txBody>
      </p:sp>
      <p:sp>
        <p:nvSpPr>
          <p:cNvPr id="16" name="TextBox 15">
            <a:extLst>
              <a:ext uri="{FF2B5EF4-FFF2-40B4-BE49-F238E27FC236}">
                <a16:creationId xmlns:a16="http://schemas.microsoft.com/office/drawing/2014/main" id="{C43208E0-F9AD-49B8-8CF8-FAA4FA787CFD}"/>
              </a:ext>
            </a:extLst>
          </p:cNvPr>
          <p:cNvSpPr txBox="1"/>
          <p:nvPr/>
        </p:nvSpPr>
        <p:spPr>
          <a:xfrm>
            <a:off x="4382381" y="6550284"/>
            <a:ext cx="527709" cy="246221"/>
          </a:xfrm>
          <a:prstGeom prst="rect">
            <a:avLst/>
          </a:prstGeom>
          <a:noFill/>
        </p:spPr>
        <p:txBody>
          <a:bodyPr wrap="none" rtlCol="0">
            <a:spAutoFit/>
          </a:bodyPr>
          <a:lstStyle/>
          <a:p>
            <a:r>
              <a:rPr lang="en-US" sz="1000">
                <a:solidFill>
                  <a:schemeClr val="accent4">
                    <a:lumMod val="75000"/>
                  </a:schemeClr>
                </a:solidFill>
              </a:rPr>
              <a:t>Slide </a:t>
            </a:r>
            <a:fld id="{CCB0F663-5780-4C89-8676-61EB74CDD9DA}" type="slidenum">
              <a:rPr lang="en-US" sz="1000" smtClean="0">
                <a:solidFill>
                  <a:schemeClr val="accent4">
                    <a:lumMod val="75000"/>
                  </a:schemeClr>
                </a:solidFill>
              </a:rPr>
              <a:t>17</a:t>
            </a:fld>
            <a:endParaRPr lang="en-US" sz="1000">
              <a:solidFill>
                <a:schemeClr val="accent4">
                  <a:lumMod val="75000"/>
                </a:schemeClr>
              </a:solidFill>
            </a:endParaRPr>
          </a:p>
        </p:txBody>
      </p:sp>
      <p:sp>
        <p:nvSpPr>
          <p:cNvPr id="13" name="TextBox 12">
            <a:extLst>
              <a:ext uri="{FF2B5EF4-FFF2-40B4-BE49-F238E27FC236}">
                <a16:creationId xmlns:a16="http://schemas.microsoft.com/office/drawing/2014/main" id="{8479F310-4E20-41B6-B3EE-CD953A50285E}"/>
              </a:ext>
            </a:extLst>
          </p:cNvPr>
          <p:cNvSpPr txBox="1"/>
          <p:nvPr/>
        </p:nvSpPr>
        <p:spPr>
          <a:xfrm>
            <a:off x="338138" y="1338263"/>
            <a:ext cx="8653462" cy="4093428"/>
          </a:xfrm>
          <a:prstGeom prst="rect">
            <a:avLst/>
          </a:prstGeom>
          <a:noFill/>
        </p:spPr>
        <p:txBody>
          <a:bodyPr>
            <a:spAutoFit/>
          </a:bodyPr>
          <a:lstStyle/>
          <a:p>
            <a:pPr>
              <a:defRPr/>
            </a:pPr>
            <a:r>
              <a:rPr lang="en-US" sz="2000" dirty="0"/>
              <a:t>OASIS DITA Lightweight DITA Subcommittee</a:t>
            </a:r>
            <a:r>
              <a:rPr lang="en-US" sz="2000" i="0" dirty="0">
                <a:latin typeface="+mn-lt"/>
              </a:rPr>
              <a:t>:</a:t>
            </a:r>
          </a:p>
          <a:p>
            <a:pPr>
              <a:defRPr/>
            </a:pPr>
            <a:r>
              <a:rPr lang="en-US" sz="2000" dirty="0"/>
              <a:t>  &gt; </a:t>
            </a:r>
            <a:r>
              <a:rPr lang="en-US" sz="2000" i="0" dirty="0">
                <a:latin typeface="+mn-lt"/>
                <a:hlinkClick r:id="rId3"/>
              </a:rPr>
              <a:t>Committee Note</a:t>
            </a:r>
            <a:endParaRPr lang="en-US" sz="2000" i="0" dirty="0">
              <a:latin typeface="+mn-lt"/>
            </a:endParaRPr>
          </a:p>
          <a:p>
            <a:pPr>
              <a:defRPr/>
            </a:pPr>
            <a:r>
              <a:rPr lang="en-US" sz="2000" i="0" dirty="0">
                <a:latin typeface="+mn-lt"/>
              </a:rPr>
              <a:t>  &gt; </a:t>
            </a:r>
            <a:r>
              <a:rPr lang="en-US" sz="2000" i="0" dirty="0">
                <a:latin typeface="+mn-lt"/>
                <a:hlinkClick r:id="rId4"/>
              </a:rPr>
              <a:t>GitHub repository</a:t>
            </a:r>
            <a:r>
              <a:rPr lang="en-US" sz="2000" i="0" dirty="0">
                <a:latin typeface="+mn-lt"/>
              </a:rPr>
              <a:t> </a:t>
            </a:r>
          </a:p>
          <a:p>
            <a:pPr>
              <a:defRPr/>
            </a:pPr>
            <a:endParaRPr lang="en-US" sz="2000" i="0" dirty="0">
              <a:latin typeface="+mn-lt"/>
            </a:endParaRPr>
          </a:p>
          <a:p>
            <a:pPr>
              <a:defRPr/>
            </a:pPr>
            <a:r>
              <a:rPr lang="en-US" sz="2000" i="0" dirty="0">
                <a:latin typeface="+mn-lt"/>
              </a:rPr>
              <a:t>Sample files:</a:t>
            </a:r>
          </a:p>
          <a:p>
            <a:pPr>
              <a:defRPr/>
            </a:pPr>
            <a:r>
              <a:rPr lang="en-US" sz="2000" dirty="0"/>
              <a:t>  &gt; DITA Open Toolkit files</a:t>
            </a:r>
            <a:br>
              <a:rPr lang="en-US" sz="2000" dirty="0"/>
            </a:br>
            <a:r>
              <a:rPr lang="en-US" sz="2000" dirty="0"/>
              <a:t>     </a:t>
            </a:r>
            <a:r>
              <a:rPr lang="en-US" sz="1400" i="0" dirty="0">
                <a:latin typeface="Courier New" panose="02070309020205020404" pitchFamily="49" charset="0"/>
                <a:cs typeface="Courier New" panose="02070309020205020404" pitchFamily="49" charset="0"/>
              </a:rPr>
              <a:t>dita-ot-3.x\plugins\org.oasis-open.xdita.v0_2_2\samples</a:t>
            </a:r>
          </a:p>
          <a:p>
            <a:pPr>
              <a:defRPr/>
            </a:pPr>
            <a:r>
              <a:rPr lang="en-US" sz="2000" i="0" dirty="0">
                <a:latin typeface="+mn-lt"/>
              </a:rPr>
              <a:t>  &gt; DITAWRITERS Lightweight </a:t>
            </a:r>
            <a:r>
              <a:rPr lang="en-US" sz="2000" dirty="0"/>
              <a:t>DITA samples</a:t>
            </a:r>
            <a:br>
              <a:rPr lang="en-US" sz="2000" dirty="0"/>
            </a:br>
            <a:r>
              <a:rPr lang="en-US" sz="2000" dirty="0"/>
              <a:t>     </a:t>
            </a:r>
            <a:r>
              <a:rPr lang="en-US" sz="1400" dirty="0">
                <a:latin typeface="Courier New" panose="02070309020205020404" pitchFamily="49" charset="0"/>
                <a:cs typeface="Courier New" panose="02070309020205020404" pitchFamily="49" charset="0"/>
              </a:rPr>
              <a:t>https://</a:t>
            </a:r>
            <a:r>
              <a:rPr lang="en-US" sz="1400" dirty="0" err="1">
                <a:latin typeface="Courier New" panose="02070309020205020404" pitchFamily="49" charset="0"/>
                <a:cs typeface="Courier New" panose="02070309020205020404" pitchFamily="49" charset="0"/>
              </a:rPr>
              <a:t>www.ditawriter.com</a:t>
            </a:r>
            <a:r>
              <a:rPr lang="en-US" sz="1400" dirty="0">
                <a:latin typeface="Courier New" panose="02070309020205020404" pitchFamily="49" charset="0"/>
                <a:cs typeface="Courier New" panose="02070309020205020404" pitchFamily="49" charset="0"/>
              </a:rPr>
              <a:t>/</a:t>
            </a:r>
            <a:r>
              <a:rPr lang="en-US" sz="1400" dirty="0" err="1">
                <a:latin typeface="Courier New" panose="02070309020205020404" pitchFamily="49" charset="0"/>
                <a:cs typeface="Courier New" panose="02070309020205020404" pitchFamily="49" charset="0"/>
              </a:rPr>
              <a:t>ditawriters</a:t>
            </a:r>
            <a:r>
              <a:rPr lang="en-US" sz="1400" dirty="0">
                <a:latin typeface="Courier New" panose="02070309020205020404" pitchFamily="49" charset="0"/>
                <a:cs typeface="Courier New" panose="02070309020205020404" pitchFamily="49" charset="0"/>
              </a:rPr>
              <a:t>-lightweight-dita-code-samples/</a:t>
            </a:r>
            <a:br>
              <a:rPr lang="en-US" sz="2000" dirty="0"/>
            </a:br>
            <a:r>
              <a:rPr lang="en-US" sz="2000" dirty="0"/>
              <a:t>  &gt; Carlos Evia’s samples repo </a:t>
            </a:r>
            <a:br>
              <a:rPr lang="en-US" sz="2000" dirty="0"/>
            </a:br>
            <a:r>
              <a:rPr lang="en-US" sz="2000" dirty="0"/>
              <a:t>     </a:t>
            </a:r>
            <a:r>
              <a:rPr lang="en-US" sz="1400" dirty="0">
                <a:latin typeface="Courier New" panose="02070309020205020404" pitchFamily="49" charset="0"/>
                <a:cs typeface="Courier New" panose="02070309020205020404" pitchFamily="49" charset="0"/>
              </a:rPr>
              <a:t>https://</a:t>
            </a:r>
            <a:r>
              <a:rPr lang="en-US" sz="1400" dirty="0" err="1">
                <a:latin typeface="Courier New" panose="02070309020205020404" pitchFamily="49" charset="0"/>
                <a:cs typeface="Courier New" panose="02070309020205020404" pitchFamily="49" charset="0"/>
              </a:rPr>
              <a:t>github.com</a:t>
            </a:r>
            <a:r>
              <a:rPr lang="en-US" sz="1400" dirty="0">
                <a:latin typeface="Courier New" panose="02070309020205020404" pitchFamily="49" charset="0"/>
                <a:cs typeface="Courier New" panose="02070309020205020404" pitchFamily="49" charset="0"/>
              </a:rPr>
              <a:t>/</a:t>
            </a:r>
            <a:r>
              <a:rPr lang="en-US" sz="1400" dirty="0" err="1">
                <a:latin typeface="Courier New" panose="02070309020205020404" pitchFamily="49" charset="0"/>
                <a:cs typeface="Courier New" panose="02070309020205020404" pitchFamily="49" charset="0"/>
              </a:rPr>
              <a:t>carlosevia</a:t>
            </a:r>
            <a:r>
              <a:rPr lang="en-US" sz="1400" dirty="0">
                <a:latin typeface="Courier New" panose="02070309020205020404" pitchFamily="49" charset="0"/>
                <a:cs typeface="Courier New" panose="02070309020205020404" pitchFamily="49" charset="0"/>
              </a:rPr>
              <a:t>/</a:t>
            </a:r>
            <a:r>
              <a:rPr lang="en-US" sz="1400" dirty="0" err="1">
                <a:latin typeface="Courier New" panose="02070309020205020404" pitchFamily="49" charset="0"/>
                <a:cs typeface="Courier New" panose="02070309020205020404" pitchFamily="49" charset="0"/>
              </a:rPr>
              <a:t>lwdita</a:t>
            </a:r>
            <a:r>
              <a:rPr lang="en-US" sz="1400" dirty="0">
                <a:latin typeface="Courier New" panose="02070309020205020404" pitchFamily="49" charset="0"/>
                <a:cs typeface="Courier New" panose="02070309020205020404" pitchFamily="49" charset="0"/>
              </a:rPr>
              <a:t>-book</a:t>
            </a:r>
            <a:br>
              <a:rPr lang="en-US" sz="2000" dirty="0"/>
            </a:br>
            <a:r>
              <a:rPr lang="en-US" sz="2000" dirty="0"/>
              <a:t>  &gt; </a:t>
            </a:r>
            <a:r>
              <a:rPr lang="en-US" sz="2000" i="0" dirty="0">
                <a:latin typeface="+mn-lt"/>
              </a:rPr>
              <a:t>Lightweight </a:t>
            </a:r>
            <a:r>
              <a:rPr lang="en-US" sz="2000" dirty="0"/>
              <a:t>DITA test repo</a:t>
            </a:r>
            <a:br>
              <a:rPr lang="en-US" sz="2000" dirty="0"/>
            </a:br>
            <a:r>
              <a:rPr lang="en-US" sz="2000" dirty="0"/>
              <a:t>     </a:t>
            </a:r>
            <a:r>
              <a:rPr lang="en-US" sz="1400" dirty="0">
                <a:latin typeface="Courier New" panose="02070309020205020404" pitchFamily="49" charset="0"/>
                <a:cs typeface="Courier New" panose="02070309020205020404" pitchFamily="49" charset="0"/>
              </a:rPr>
              <a:t>https://</a:t>
            </a:r>
            <a:r>
              <a:rPr lang="en-US" sz="1400" dirty="0" err="1">
                <a:latin typeface="Courier New" panose="02070309020205020404" pitchFamily="49" charset="0"/>
                <a:cs typeface="Courier New" panose="02070309020205020404" pitchFamily="49" charset="0"/>
              </a:rPr>
              <a:t>github.com</a:t>
            </a:r>
            <a:r>
              <a:rPr lang="en-US" sz="1400" dirty="0">
                <a:latin typeface="Courier New" panose="02070309020205020404" pitchFamily="49" charset="0"/>
                <a:cs typeface="Courier New" panose="02070309020205020404" pitchFamily="49" charset="0"/>
              </a:rPr>
              <a:t>/</a:t>
            </a:r>
            <a:r>
              <a:rPr lang="en-US" sz="1400" dirty="0" err="1">
                <a:latin typeface="Courier New" panose="02070309020205020404" pitchFamily="49" charset="0"/>
                <a:cs typeface="Courier New" panose="02070309020205020404" pitchFamily="49" charset="0"/>
              </a:rPr>
              <a:t>StanDoherty</a:t>
            </a:r>
            <a:r>
              <a:rPr lang="en-US" sz="1400" dirty="0">
                <a:latin typeface="Courier New" panose="02070309020205020404" pitchFamily="49" charset="0"/>
                <a:cs typeface="Courier New" panose="02070309020205020404" pitchFamily="49" charset="0"/>
              </a:rPr>
              <a:t>/</a:t>
            </a:r>
            <a:r>
              <a:rPr lang="en-US" sz="1400" dirty="0" err="1">
                <a:latin typeface="Courier New" panose="02070309020205020404" pitchFamily="49" charset="0"/>
                <a:cs typeface="Courier New" panose="02070309020205020404" pitchFamily="49" charset="0"/>
              </a:rPr>
              <a:t>LightweightDITATesting</a:t>
            </a:r>
            <a:endParaRPr lang="en-US" sz="1400" i="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4114615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BB693813-72A6-4EA6-96F2-F061FF2CFEFA}"/>
              </a:ext>
            </a:extLst>
          </p:cNvPr>
          <p:cNvSpPr/>
          <p:nvPr/>
        </p:nvSpPr>
        <p:spPr>
          <a:xfrm>
            <a:off x="397073" y="553260"/>
            <a:ext cx="8319031" cy="550666"/>
          </a:xfrm>
          <a:prstGeom prst="roundRect">
            <a:avLst>
              <a:gd name="adj" fmla="val 11119"/>
            </a:avLst>
          </a:prstGeom>
          <a:gradFill flip="none" rotWithShape="1">
            <a:gsLst>
              <a:gs pos="0">
                <a:schemeClr val="accent4">
                  <a:lumMod val="60000"/>
                  <a:lumOff val="40000"/>
                  <a:alpha val="5000"/>
                </a:schemeClr>
              </a:gs>
              <a:gs pos="91000">
                <a:schemeClr val="accent1">
                  <a:lumMod val="45000"/>
                  <a:lumOff val="55000"/>
                </a:schemeClr>
              </a:gs>
              <a:gs pos="83000">
                <a:schemeClr val="accent1">
                  <a:lumMod val="45000"/>
                  <a:lumOff val="55000"/>
                </a:schemeClr>
              </a:gs>
              <a:gs pos="100000">
                <a:schemeClr val="accent1">
                  <a:lumMod val="30000"/>
                  <a:lumOff val="7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08C52659-95B3-4955-8D6C-D9A2307DE00B}"/>
              </a:ext>
            </a:extLst>
          </p:cNvPr>
          <p:cNvCxnSpPr>
            <a:cxnSpLocks/>
          </p:cNvCxnSpPr>
          <p:nvPr/>
        </p:nvCxnSpPr>
        <p:spPr>
          <a:xfrm>
            <a:off x="140677" y="6383209"/>
            <a:ext cx="8572500" cy="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3E12B82-6FE1-45D9-ABE4-FBC91AAE3E8B}"/>
              </a:ext>
            </a:extLst>
          </p:cNvPr>
          <p:cNvCxnSpPr>
            <a:cxnSpLocks/>
          </p:cNvCxnSpPr>
          <p:nvPr/>
        </p:nvCxnSpPr>
        <p:spPr>
          <a:xfrm>
            <a:off x="140677" y="6509241"/>
            <a:ext cx="8584224" cy="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E0645DF-BADD-44A4-AB20-F8C66C67786C}"/>
              </a:ext>
            </a:extLst>
          </p:cNvPr>
          <p:cNvCxnSpPr>
            <a:cxnSpLocks/>
          </p:cNvCxnSpPr>
          <p:nvPr/>
        </p:nvCxnSpPr>
        <p:spPr>
          <a:xfrm>
            <a:off x="296008" y="550194"/>
            <a:ext cx="0" cy="6105583"/>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17C2CE42-0F22-426D-AAE7-14A5AA63A5F6}"/>
              </a:ext>
            </a:extLst>
          </p:cNvPr>
          <p:cNvSpPr txBox="1"/>
          <p:nvPr/>
        </p:nvSpPr>
        <p:spPr>
          <a:xfrm>
            <a:off x="430823" y="550194"/>
            <a:ext cx="5679831" cy="523220"/>
          </a:xfrm>
          <a:prstGeom prst="rect">
            <a:avLst/>
          </a:prstGeom>
          <a:noFill/>
        </p:spPr>
        <p:txBody>
          <a:bodyPr wrap="square" rtlCol="0">
            <a:spAutoFit/>
          </a:bodyPr>
          <a:lstStyle/>
          <a:p>
            <a:r>
              <a:rPr lang="en-US" sz="2800" b="1" dirty="0">
                <a:solidFill>
                  <a:schemeClr val="accent4">
                    <a:lumMod val="75000"/>
                  </a:schemeClr>
                </a:solidFill>
              </a:rPr>
              <a:t>Can I start testing or using it?</a:t>
            </a:r>
          </a:p>
        </p:txBody>
      </p:sp>
      <p:pic>
        <p:nvPicPr>
          <p:cNvPr id="7" name="Picture 6" descr="A picture containing office&#10;&#10;Description automatically generated">
            <a:extLst>
              <a:ext uri="{FF2B5EF4-FFF2-40B4-BE49-F238E27FC236}">
                <a16:creationId xmlns:a16="http://schemas.microsoft.com/office/drawing/2014/main" id="{8F4D11B8-830A-481E-80FF-D8888D3CBF3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82795" y="6181590"/>
            <a:ext cx="637440" cy="455990"/>
          </a:xfrm>
          <a:prstGeom prst="rect">
            <a:avLst/>
          </a:prstGeom>
        </p:spPr>
      </p:pic>
      <p:sp>
        <p:nvSpPr>
          <p:cNvPr id="6" name="TextBox 5">
            <a:extLst>
              <a:ext uri="{FF2B5EF4-FFF2-40B4-BE49-F238E27FC236}">
                <a16:creationId xmlns:a16="http://schemas.microsoft.com/office/drawing/2014/main" id="{5A6F7485-774F-4805-B563-D6A1BF262166}"/>
              </a:ext>
            </a:extLst>
          </p:cNvPr>
          <p:cNvSpPr txBox="1"/>
          <p:nvPr/>
        </p:nvSpPr>
        <p:spPr>
          <a:xfrm>
            <a:off x="7939448" y="6550268"/>
            <a:ext cx="896399" cy="246221"/>
          </a:xfrm>
          <a:prstGeom prst="rect">
            <a:avLst/>
          </a:prstGeom>
          <a:noFill/>
        </p:spPr>
        <p:txBody>
          <a:bodyPr wrap="none" rtlCol="0">
            <a:spAutoFit/>
          </a:bodyPr>
          <a:lstStyle/>
          <a:p>
            <a:r>
              <a:rPr lang="en-US" sz="1000">
                <a:solidFill>
                  <a:schemeClr val="accent4">
                    <a:lumMod val="75000"/>
                  </a:schemeClr>
                </a:solidFill>
              </a:rPr>
              <a:t>May 12, 2021</a:t>
            </a:r>
          </a:p>
        </p:txBody>
      </p:sp>
      <p:sp>
        <p:nvSpPr>
          <p:cNvPr id="16" name="TextBox 15">
            <a:extLst>
              <a:ext uri="{FF2B5EF4-FFF2-40B4-BE49-F238E27FC236}">
                <a16:creationId xmlns:a16="http://schemas.microsoft.com/office/drawing/2014/main" id="{C43208E0-F9AD-49B8-8CF8-FAA4FA787CFD}"/>
              </a:ext>
            </a:extLst>
          </p:cNvPr>
          <p:cNvSpPr txBox="1"/>
          <p:nvPr/>
        </p:nvSpPr>
        <p:spPr>
          <a:xfrm>
            <a:off x="4382381" y="6550284"/>
            <a:ext cx="527709" cy="246221"/>
          </a:xfrm>
          <a:prstGeom prst="rect">
            <a:avLst/>
          </a:prstGeom>
          <a:noFill/>
        </p:spPr>
        <p:txBody>
          <a:bodyPr wrap="none" rtlCol="0">
            <a:spAutoFit/>
          </a:bodyPr>
          <a:lstStyle/>
          <a:p>
            <a:r>
              <a:rPr lang="en-US" sz="1000">
                <a:solidFill>
                  <a:schemeClr val="accent4">
                    <a:lumMod val="75000"/>
                  </a:schemeClr>
                </a:solidFill>
              </a:rPr>
              <a:t>Slide </a:t>
            </a:r>
            <a:fld id="{CCB0F663-5780-4C89-8676-61EB74CDD9DA}" type="slidenum">
              <a:rPr lang="en-US" sz="1000" smtClean="0">
                <a:solidFill>
                  <a:schemeClr val="accent4">
                    <a:lumMod val="75000"/>
                  </a:schemeClr>
                </a:solidFill>
              </a:rPr>
              <a:t>18</a:t>
            </a:fld>
            <a:endParaRPr lang="en-US" sz="1000">
              <a:solidFill>
                <a:schemeClr val="accent4">
                  <a:lumMod val="75000"/>
                </a:schemeClr>
              </a:solidFill>
            </a:endParaRPr>
          </a:p>
        </p:txBody>
      </p:sp>
      <p:sp>
        <p:nvSpPr>
          <p:cNvPr id="13" name="TextBox 12">
            <a:extLst>
              <a:ext uri="{FF2B5EF4-FFF2-40B4-BE49-F238E27FC236}">
                <a16:creationId xmlns:a16="http://schemas.microsoft.com/office/drawing/2014/main" id="{8479F310-4E20-41B6-B3EE-CD953A50285E}"/>
              </a:ext>
            </a:extLst>
          </p:cNvPr>
          <p:cNvSpPr txBox="1"/>
          <p:nvPr/>
        </p:nvSpPr>
        <p:spPr>
          <a:xfrm>
            <a:off x="338138" y="1338263"/>
            <a:ext cx="8653462" cy="4093428"/>
          </a:xfrm>
          <a:prstGeom prst="rect">
            <a:avLst/>
          </a:prstGeom>
          <a:noFill/>
        </p:spPr>
        <p:txBody>
          <a:bodyPr>
            <a:spAutoFit/>
          </a:bodyPr>
          <a:lstStyle/>
          <a:p>
            <a:pPr>
              <a:defRPr/>
            </a:pPr>
            <a:r>
              <a:rPr lang="en-US" sz="2000" dirty="0"/>
              <a:t>OASIS DITA Lightweight DITA Subcommittee</a:t>
            </a:r>
            <a:r>
              <a:rPr lang="en-US" sz="2000" i="0" dirty="0">
                <a:latin typeface="+mn-lt"/>
              </a:rPr>
              <a:t>:</a:t>
            </a:r>
          </a:p>
          <a:p>
            <a:pPr>
              <a:defRPr/>
            </a:pPr>
            <a:r>
              <a:rPr lang="en-US" sz="2000" dirty="0"/>
              <a:t>  &gt; </a:t>
            </a:r>
            <a:r>
              <a:rPr lang="en-US" sz="2000" i="0" dirty="0">
                <a:latin typeface="+mn-lt"/>
                <a:hlinkClick r:id="rId3"/>
              </a:rPr>
              <a:t>Committee Note</a:t>
            </a:r>
            <a:endParaRPr lang="en-US" sz="2000" i="0" dirty="0">
              <a:latin typeface="+mn-lt"/>
            </a:endParaRPr>
          </a:p>
          <a:p>
            <a:pPr>
              <a:defRPr/>
            </a:pPr>
            <a:r>
              <a:rPr lang="en-US" sz="2000" i="0" dirty="0">
                <a:latin typeface="+mn-lt"/>
              </a:rPr>
              <a:t>  &gt; </a:t>
            </a:r>
            <a:r>
              <a:rPr lang="en-US" sz="2000" i="0" dirty="0">
                <a:latin typeface="+mn-lt"/>
                <a:hlinkClick r:id="rId4"/>
              </a:rPr>
              <a:t>GitHub repository</a:t>
            </a:r>
            <a:r>
              <a:rPr lang="en-US" sz="2000" i="0" dirty="0">
                <a:latin typeface="+mn-lt"/>
              </a:rPr>
              <a:t> </a:t>
            </a:r>
          </a:p>
          <a:p>
            <a:pPr>
              <a:defRPr/>
            </a:pPr>
            <a:endParaRPr lang="en-US" sz="2000" i="0" dirty="0">
              <a:latin typeface="+mn-lt"/>
            </a:endParaRPr>
          </a:p>
          <a:p>
            <a:pPr>
              <a:defRPr/>
            </a:pPr>
            <a:r>
              <a:rPr lang="en-US" sz="2000" i="0" dirty="0">
                <a:latin typeface="+mn-lt"/>
              </a:rPr>
              <a:t>Sample files:</a:t>
            </a:r>
          </a:p>
          <a:p>
            <a:pPr>
              <a:defRPr/>
            </a:pPr>
            <a:r>
              <a:rPr lang="en-US" sz="2000" dirty="0"/>
              <a:t>  &gt; DITA Open Toolkit files</a:t>
            </a:r>
            <a:br>
              <a:rPr lang="en-US" sz="2000" dirty="0"/>
            </a:br>
            <a:r>
              <a:rPr lang="en-US" sz="2000" dirty="0"/>
              <a:t>     </a:t>
            </a:r>
            <a:r>
              <a:rPr lang="en-US" sz="1400" i="0" dirty="0">
                <a:latin typeface="Courier New" panose="02070309020205020404" pitchFamily="49" charset="0"/>
                <a:cs typeface="Courier New" panose="02070309020205020404" pitchFamily="49" charset="0"/>
              </a:rPr>
              <a:t>dita-ot-3.x\plugins\org.oasis-open.xdita.v0_2_2\samples</a:t>
            </a:r>
          </a:p>
          <a:p>
            <a:pPr>
              <a:defRPr/>
            </a:pPr>
            <a:r>
              <a:rPr lang="en-US" sz="2000" i="0" dirty="0">
                <a:latin typeface="+mn-lt"/>
              </a:rPr>
              <a:t>  &gt; DITAWRITERS Lightweight </a:t>
            </a:r>
            <a:r>
              <a:rPr lang="en-US" sz="2000" dirty="0"/>
              <a:t>DITA samples</a:t>
            </a:r>
            <a:br>
              <a:rPr lang="en-US" sz="2000" dirty="0"/>
            </a:br>
            <a:r>
              <a:rPr lang="en-US" sz="2000" dirty="0"/>
              <a:t>     </a:t>
            </a:r>
            <a:r>
              <a:rPr lang="en-US" sz="1400" dirty="0">
                <a:latin typeface="Courier New" panose="02070309020205020404" pitchFamily="49" charset="0"/>
                <a:cs typeface="Courier New" panose="02070309020205020404" pitchFamily="49" charset="0"/>
              </a:rPr>
              <a:t>https://</a:t>
            </a:r>
            <a:r>
              <a:rPr lang="en-US" sz="1400" dirty="0" err="1">
                <a:latin typeface="Courier New" panose="02070309020205020404" pitchFamily="49" charset="0"/>
                <a:cs typeface="Courier New" panose="02070309020205020404" pitchFamily="49" charset="0"/>
              </a:rPr>
              <a:t>www.ditawriter.com</a:t>
            </a:r>
            <a:r>
              <a:rPr lang="en-US" sz="1400" dirty="0">
                <a:latin typeface="Courier New" panose="02070309020205020404" pitchFamily="49" charset="0"/>
                <a:cs typeface="Courier New" panose="02070309020205020404" pitchFamily="49" charset="0"/>
              </a:rPr>
              <a:t>/</a:t>
            </a:r>
            <a:r>
              <a:rPr lang="en-US" sz="1400" dirty="0" err="1">
                <a:latin typeface="Courier New" panose="02070309020205020404" pitchFamily="49" charset="0"/>
                <a:cs typeface="Courier New" panose="02070309020205020404" pitchFamily="49" charset="0"/>
              </a:rPr>
              <a:t>ditawriters</a:t>
            </a:r>
            <a:r>
              <a:rPr lang="en-US" sz="1400" dirty="0">
                <a:latin typeface="Courier New" panose="02070309020205020404" pitchFamily="49" charset="0"/>
                <a:cs typeface="Courier New" panose="02070309020205020404" pitchFamily="49" charset="0"/>
              </a:rPr>
              <a:t>-lightweight-dita-code-samples/</a:t>
            </a:r>
            <a:br>
              <a:rPr lang="en-US" sz="2000" dirty="0"/>
            </a:br>
            <a:r>
              <a:rPr lang="en-US" sz="2000" dirty="0"/>
              <a:t>  &gt; Carlos Evia’s samples repo </a:t>
            </a:r>
            <a:br>
              <a:rPr lang="en-US" sz="2000" dirty="0"/>
            </a:br>
            <a:r>
              <a:rPr lang="en-US" sz="2000" dirty="0"/>
              <a:t>     </a:t>
            </a:r>
            <a:r>
              <a:rPr lang="en-US" sz="1400" dirty="0">
                <a:latin typeface="Courier New" panose="02070309020205020404" pitchFamily="49" charset="0"/>
                <a:cs typeface="Courier New" panose="02070309020205020404" pitchFamily="49" charset="0"/>
              </a:rPr>
              <a:t>https://</a:t>
            </a:r>
            <a:r>
              <a:rPr lang="en-US" sz="1400" dirty="0" err="1">
                <a:latin typeface="Courier New" panose="02070309020205020404" pitchFamily="49" charset="0"/>
                <a:cs typeface="Courier New" panose="02070309020205020404" pitchFamily="49" charset="0"/>
              </a:rPr>
              <a:t>github.com</a:t>
            </a:r>
            <a:r>
              <a:rPr lang="en-US" sz="1400" dirty="0">
                <a:latin typeface="Courier New" panose="02070309020205020404" pitchFamily="49" charset="0"/>
                <a:cs typeface="Courier New" panose="02070309020205020404" pitchFamily="49" charset="0"/>
              </a:rPr>
              <a:t>/</a:t>
            </a:r>
            <a:r>
              <a:rPr lang="en-US" sz="1400" dirty="0" err="1">
                <a:latin typeface="Courier New" panose="02070309020205020404" pitchFamily="49" charset="0"/>
                <a:cs typeface="Courier New" panose="02070309020205020404" pitchFamily="49" charset="0"/>
              </a:rPr>
              <a:t>carlosevia</a:t>
            </a:r>
            <a:r>
              <a:rPr lang="en-US" sz="1400" dirty="0">
                <a:latin typeface="Courier New" panose="02070309020205020404" pitchFamily="49" charset="0"/>
                <a:cs typeface="Courier New" panose="02070309020205020404" pitchFamily="49" charset="0"/>
              </a:rPr>
              <a:t>/</a:t>
            </a:r>
            <a:r>
              <a:rPr lang="en-US" sz="1400" dirty="0" err="1">
                <a:latin typeface="Courier New" panose="02070309020205020404" pitchFamily="49" charset="0"/>
                <a:cs typeface="Courier New" panose="02070309020205020404" pitchFamily="49" charset="0"/>
              </a:rPr>
              <a:t>lwdita</a:t>
            </a:r>
            <a:r>
              <a:rPr lang="en-US" sz="1400" dirty="0">
                <a:latin typeface="Courier New" panose="02070309020205020404" pitchFamily="49" charset="0"/>
                <a:cs typeface="Courier New" panose="02070309020205020404" pitchFamily="49" charset="0"/>
              </a:rPr>
              <a:t>-book</a:t>
            </a:r>
            <a:br>
              <a:rPr lang="en-US" sz="2000" dirty="0"/>
            </a:br>
            <a:r>
              <a:rPr lang="en-US" sz="2000" dirty="0"/>
              <a:t>  &gt; </a:t>
            </a:r>
            <a:r>
              <a:rPr lang="en-US" sz="2000" i="0" dirty="0">
                <a:latin typeface="+mn-lt"/>
              </a:rPr>
              <a:t>Lightweight </a:t>
            </a:r>
            <a:r>
              <a:rPr lang="en-US" sz="2000" dirty="0"/>
              <a:t>DITA test repo</a:t>
            </a:r>
            <a:br>
              <a:rPr lang="en-US" sz="2000" dirty="0"/>
            </a:br>
            <a:r>
              <a:rPr lang="en-US" sz="2000" dirty="0"/>
              <a:t>     </a:t>
            </a:r>
            <a:r>
              <a:rPr lang="en-US" sz="1400" dirty="0">
                <a:latin typeface="Courier New" panose="02070309020205020404" pitchFamily="49" charset="0"/>
                <a:cs typeface="Courier New" panose="02070309020205020404" pitchFamily="49" charset="0"/>
              </a:rPr>
              <a:t>https://</a:t>
            </a:r>
            <a:r>
              <a:rPr lang="en-US" sz="1400" dirty="0" err="1">
                <a:latin typeface="Courier New" panose="02070309020205020404" pitchFamily="49" charset="0"/>
                <a:cs typeface="Courier New" panose="02070309020205020404" pitchFamily="49" charset="0"/>
              </a:rPr>
              <a:t>github.com</a:t>
            </a:r>
            <a:r>
              <a:rPr lang="en-US" sz="1400" dirty="0">
                <a:latin typeface="Courier New" panose="02070309020205020404" pitchFamily="49" charset="0"/>
                <a:cs typeface="Courier New" panose="02070309020205020404" pitchFamily="49" charset="0"/>
              </a:rPr>
              <a:t>/</a:t>
            </a:r>
            <a:r>
              <a:rPr lang="en-US" sz="1400" dirty="0" err="1">
                <a:latin typeface="Courier New" panose="02070309020205020404" pitchFamily="49" charset="0"/>
                <a:cs typeface="Courier New" panose="02070309020205020404" pitchFamily="49" charset="0"/>
              </a:rPr>
              <a:t>StanDoherty</a:t>
            </a:r>
            <a:r>
              <a:rPr lang="en-US" sz="1400" dirty="0">
                <a:latin typeface="Courier New" panose="02070309020205020404" pitchFamily="49" charset="0"/>
                <a:cs typeface="Courier New" panose="02070309020205020404" pitchFamily="49" charset="0"/>
              </a:rPr>
              <a:t>/</a:t>
            </a:r>
            <a:r>
              <a:rPr lang="en-US" sz="1400" dirty="0" err="1">
                <a:latin typeface="Courier New" panose="02070309020205020404" pitchFamily="49" charset="0"/>
                <a:cs typeface="Courier New" panose="02070309020205020404" pitchFamily="49" charset="0"/>
              </a:rPr>
              <a:t>LightweightDITATesting</a:t>
            </a:r>
            <a:endParaRPr lang="en-US" sz="1400" i="0" dirty="0">
              <a:latin typeface="Courier New" panose="02070309020205020404" pitchFamily="49" charset="0"/>
              <a:cs typeface="Courier New" panose="02070309020205020404" pitchFamily="49" charset="0"/>
            </a:endParaRPr>
          </a:p>
        </p:txBody>
      </p:sp>
      <p:pic>
        <p:nvPicPr>
          <p:cNvPr id="1026" name="Picture 2" descr="A Demo on Terraform: Create Azure Resource Group | by tarun bhatt | Medium">
            <a:extLst>
              <a:ext uri="{FF2B5EF4-FFF2-40B4-BE49-F238E27FC236}">
                <a16:creationId xmlns:a16="http://schemas.microsoft.com/office/drawing/2014/main" id="{1CA051F3-8982-2B42-A218-8EFF5FEDF3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4528" y="1737589"/>
            <a:ext cx="7484119" cy="3382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361933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825</TotalTime>
  <Words>2013</Words>
  <Application>Microsoft Office PowerPoint</Application>
  <PresentationFormat>Letter Paper (8.5x11 in)</PresentationFormat>
  <Paragraphs>188</Paragraphs>
  <Slides>18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Calibri Light</vt:lpstr>
      <vt:lpstr>Courier New</vt:lpstr>
      <vt:lpstr>Monotype Sorts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Stanley Doherty</dc:creator>
  <cp:lastModifiedBy>Stanley Doherty</cp:lastModifiedBy>
  <cp:revision>40</cp:revision>
  <dcterms:created xsi:type="dcterms:W3CDTF">2021-05-11T09:19:15Z</dcterms:created>
  <dcterms:modified xsi:type="dcterms:W3CDTF">2021-05-12T14:43:38Z</dcterms:modified>
</cp:coreProperties>
</file>