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56" r:id="rId5"/>
    <p:sldId id="270" r:id="rId6"/>
    <p:sldId id="306" r:id="rId7"/>
    <p:sldId id="269" r:id="rId8"/>
    <p:sldId id="276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267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CEEC"/>
    <a:srgbClr val="ACD4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41" autoAdjust="0"/>
  </p:normalViewPr>
  <p:slideViewPr>
    <p:cSldViewPr snapToGrid="0">
      <p:cViewPr varScale="1">
        <p:scale>
          <a:sx n="107" d="100"/>
          <a:sy n="107" d="100"/>
        </p:scale>
        <p:origin x="138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3288" y="3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001724-5C5A-402A-B907-ECA89FAFA97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5" csCatId="colorful" phldr="1"/>
      <dgm:spPr/>
    </dgm:pt>
    <dgm:pt modelId="{6FA86730-1CE5-4EBE-A9BA-FC19829C945A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2019: BlackBerry acquires Cylance, adopts Protect Desktop and Optics</a:t>
          </a:r>
        </a:p>
      </dgm:t>
    </dgm:pt>
    <dgm:pt modelId="{A1BB3DDB-A2CF-407F-9044-E3AC1B808421}" type="parTrans" cxnId="{ACB259CB-0782-437C-AE91-04CE095D2AE5}">
      <dgm:prSet/>
      <dgm:spPr/>
      <dgm:t>
        <a:bodyPr/>
        <a:lstStyle/>
        <a:p>
          <a:endParaRPr lang="en-US"/>
        </a:p>
      </dgm:t>
    </dgm:pt>
    <dgm:pt modelId="{F397379E-0BDA-46CE-8393-B1D10C55E1BA}" type="sibTrans" cxnId="{ACB259CB-0782-437C-AE91-04CE095D2AE5}">
      <dgm:prSet/>
      <dgm:spPr/>
      <dgm:t>
        <a:bodyPr/>
        <a:lstStyle/>
        <a:p>
          <a:endParaRPr lang="en-US"/>
        </a:p>
      </dgm:t>
    </dgm:pt>
    <dgm:pt modelId="{6ABE9384-859D-4C4C-B983-2B1E39A8B348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Late 2020 into 2021: BlackBerry releases Protect Mobile, Persona Desktop, Gateway; standalone docs for each product </a:t>
          </a:r>
        </a:p>
      </dgm:t>
    </dgm:pt>
    <dgm:pt modelId="{4C63E530-1425-407B-8508-FAC57680DEF0}" type="parTrans" cxnId="{929B611D-ADB7-45E4-812D-4E288BD2D31C}">
      <dgm:prSet/>
      <dgm:spPr/>
      <dgm:t>
        <a:bodyPr/>
        <a:lstStyle/>
        <a:p>
          <a:endParaRPr lang="en-US"/>
        </a:p>
      </dgm:t>
    </dgm:pt>
    <dgm:pt modelId="{012549DD-A1CA-4571-A981-CFD78093EB20}" type="sibTrans" cxnId="{929B611D-ADB7-45E4-812D-4E288BD2D31C}">
      <dgm:prSet/>
      <dgm:spPr/>
      <dgm:t>
        <a:bodyPr/>
        <a:lstStyle/>
        <a:p>
          <a:endParaRPr lang="en-US"/>
        </a:p>
      </dgm:t>
    </dgm:pt>
    <dgm:pt modelId="{F7214975-5AC4-4CF8-9015-322498751A8A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2021: Push for a unified product vision</a:t>
          </a:r>
        </a:p>
      </dgm:t>
    </dgm:pt>
    <dgm:pt modelId="{51AC1870-5B81-422A-9A2E-E1F58EF50843}" type="parTrans" cxnId="{B7CE7116-0D68-4E90-AA49-C97B6B372915}">
      <dgm:prSet/>
      <dgm:spPr/>
      <dgm:t>
        <a:bodyPr/>
        <a:lstStyle/>
        <a:p>
          <a:endParaRPr lang="en-US"/>
        </a:p>
      </dgm:t>
    </dgm:pt>
    <dgm:pt modelId="{CE7BE2A3-5633-4666-BB75-6164E26282D5}" type="sibTrans" cxnId="{B7CE7116-0D68-4E90-AA49-C97B6B372915}">
      <dgm:prSet/>
      <dgm:spPr/>
      <dgm:t>
        <a:bodyPr/>
        <a:lstStyle/>
        <a:p>
          <a:endParaRPr lang="en-US"/>
        </a:p>
      </dgm:t>
    </dgm:pt>
    <dgm:pt modelId="{249642B8-45C7-4E6B-9B97-B34A262BE47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November 2021: Docs delivers a unified CES doc set</a:t>
          </a:r>
        </a:p>
      </dgm:t>
    </dgm:pt>
    <dgm:pt modelId="{7BCA6CE5-7634-4C9F-BA64-F89CC888317A}" type="parTrans" cxnId="{F401C5B4-5176-4F82-ACEF-72D33D8D0802}">
      <dgm:prSet/>
      <dgm:spPr/>
      <dgm:t>
        <a:bodyPr/>
        <a:lstStyle/>
        <a:p>
          <a:endParaRPr lang="en-CA"/>
        </a:p>
      </dgm:t>
    </dgm:pt>
    <dgm:pt modelId="{A028D707-5115-4BE5-B02E-E28CAE9296DE}" type="sibTrans" cxnId="{F401C5B4-5176-4F82-ACEF-72D33D8D0802}">
      <dgm:prSet/>
      <dgm:spPr/>
      <dgm:t>
        <a:bodyPr/>
        <a:lstStyle/>
        <a:p>
          <a:endParaRPr lang="en-CA"/>
        </a:p>
      </dgm:t>
    </dgm:pt>
    <dgm:pt modelId="{44164630-2F05-47D6-AD96-D9713C7C94EA}" type="pres">
      <dgm:prSet presAssocID="{53001724-5C5A-402A-B907-ECA89FAFA97F}" presName="root" presStyleCnt="0">
        <dgm:presLayoutVars>
          <dgm:dir/>
          <dgm:resizeHandles val="exact"/>
        </dgm:presLayoutVars>
      </dgm:prSet>
      <dgm:spPr/>
    </dgm:pt>
    <dgm:pt modelId="{BBB5EE06-EDF8-41BB-B38A-75BA74195339}" type="pres">
      <dgm:prSet presAssocID="{6FA86730-1CE5-4EBE-A9BA-FC19829C945A}" presName="compNode" presStyleCnt="0"/>
      <dgm:spPr/>
    </dgm:pt>
    <dgm:pt modelId="{BD3976FF-3460-411F-BC23-D0B68261F465}" type="pres">
      <dgm:prSet presAssocID="{6FA86730-1CE5-4EBE-A9BA-FC19829C945A}" presName="bgRect" presStyleLbl="bgShp" presStyleIdx="0" presStyleCnt="4" custLinFactNeighborY="-1375"/>
      <dgm:spPr/>
    </dgm:pt>
    <dgm:pt modelId="{55596134-9829-4D70-890A-C69BBF81D77E}" type="pres">
      <dgm:prSet presAssocID="{6FA86730-1CE5-4EBE-A9BA-FC19829C945A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ard Of Directors with solid fill"/>
        </a:ext>
      </dgm:extLst>
    </dgm:pt>
    <dgm:pt modelId="{EF52B154-BE74-4151-893E-30A55BCE1232}" type="pres">
      <dgm:prSet presAssocID="{6FA86730-1CE5-4EBE-A9BA-FC19829C945A}" presName="spaceRect" presStyleCnt="0"/>
      <dgm:spPr/>
    </dgm:pt>
    <dgm:pt modelId="{317AA252-427D-40A4-8C7D-92392117FEF6}" type="pres">
      <dgm:prSet presAssocID="{6FA86730-1CE5-4EBE-A9BA-FC19829C945A}" presName="parTx" presStyleLbl="revTx" presStyleIdx="0" presStyleCnt="4" custScaleX="100313">
        <dgm:presLayoutVars>
          <dgm:chMax val="0"/>
          <dgm:chPref val="0"/>
        </dgm:presLayoutVars>
      </dgm:prSet>
      <dgm:spPr/>
    </dgm:pt>
    <dgm:pt modelId="{DB828AB6-BF3C-4FBC-936A-ABF577D4A72E}" type="pres">
      <dgm:prSet presAssocID="{F397379E-0BDA-46CE-8393-B1D10C55E1BA}" presName="sibTrans" presStyleCnt="0"/>
      <dgm:spPr/>
    </dgm:pt>
    <dgm:pt modelId="{2862063A-01C9-45B8-BC29-0877E16269D6}" type="pres">
      <dgm:prSet presAssocID="{6ABE9384-859D-4C4C-B983-2B1E39A8B348}" presName="compNode" presStyleCnt="0"/>
      <dgm:spPr/>
    </dgm:pt>
    <dgm:pt modelId="{5DD1A591-E379-4123-AFEF-0E0E1C78A6C8}" type="pres">
      <dgm:prSet presAssocID="{6ABE9384-859D-4C4C-B983-2B1E39A8B348}" presName="bgRect" presStyleLbl="bgShp" presStyleIdx="1" presStyleCnt="4"/>
      <dgm:spPr/>
    </dgm:pt>
    <dgm:pt modelId="{FCE68459-8AC8-4D4B-8B2A-B85347F651AB}" type="pres">
      <dgm:prSet presAssocID="{6ABE9384-859D-4C4C-B983-2B1E39A8B348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dieval Armor with solid fill"/>
        </a:ext>
      </dgm:extLst>
    </dgm:pt>
    <dgm:pt modelId="{7840CE1B-2464-4289-B418-12904C5D46CE}" type="pres">
      <dgm:prSet presAssocID="{6ABE9384-859D-4C4C-B983-2B1E39A8B348}" presName="spaceRect" presStyleCnt="0"/>
      <dgm:spPr/>
    </dgm:pt>
    <dgm:pt modelId="{0F75F18A-3C22-462D-9DAB-5E8D88D9A51B}" type="pres">
      <dgm:prSet presAssocID="{6ABE9384-859D-4C4C-B983-2B1E39A8B348}" presName="parTx" presStyleLbl="revTx" presStyleIdx="1" presStyleCnt="4">
        <dgm:presLayoutVars>
          <dgm:chMax val="0"/>
          <dgm:chPref val="0"/>
        </dgm:presLayoutVars>
      </dgm:prSet>
      <dgm:spPr/>
    </dgm:pt>
    <dgm:pt modelId="{AC2B0169-D740-4583-96BE-D8F87AC7FE01}" type="pres">
      <dgm:prSet presAssocID="{012549DD-A1CA-4571-A981-CFD78093EB20}" presName="sibTrans" presStyleCnt="0"/>
      <dgm:spPr/>
    </dgm:pt>
    <dgm:pt modelId="{9602AFE8-70EE-42FC-9CD5-A2E6AA3E2091}" type="pres">
      <dgm:prSet presAssocID="{F7214975-5AC4-4CF8-9015-322498751A8A}" presName="compNode" presStyleCnt="0"/>
      <dgm:spPr/>
    </dgm:pt>
    <dgm:pt modelId="{B231036C-5FBE-4605-8393-F1B6359EE169}" type="pres">
      <dgm:prSet presAssocID="{F7214975-5AC4-4CF8-9015-322498751A8A}" presName="bgRect" presStyleLbl="bgShp" presStyleIdx="2" presStyleCnt="4"/>
      <dgm:spPr/>
    </dgm:pt>
    <dgm:pt modelId="{A64BFE9C-AA80-43CE-8FF6-8D33BAD07C57}" type="pres">
      <dgm:prSet presAssocID="{F7214975-5AC4-4CF8-9015-322498751A8A}" presName="iconRect" presStyleLbl="node1" presStyleIdx="2" presStyleCnt="4" custLinFactNeighborY="446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nnections with solid fill"/>
        </a:ext>
      </dgm:extLst>
    </dgm:pt>
    <dgm:pt modelId="{2D725CFB-B072-491A-B436-3AD21D0542FE}" type="pres">
      <dgm:prSet presAssocID="{F7214975-5AC4-4CF8-9015-322498751A8A}" presName="spaceRect" presStyleCnt="0"/>
      <dgm:spPr/>
    </dgm:pt>
    <dgm:pt modelId="{556AE736-B6E0-4DC7-8429-5ADFCF947C4F}" type="pres">
      <dgm:prSet presAssocID="{F7214975-5AC4-4CF8-9015-322498751A8A}" presName="parTx" presStyleLbl="revTx" presStyleIdx="2" presStyleCnt="4">
        <dgm:presLayoutVars>
          <dgm:chMax val="0"/>
          <dgm:chPref val="0"/>
        </dgm:presLayoutVars>
      </dgm:prSet>
      <dgm:spPr/>
    </dgm:pt>
    <dgm:pt modelId="{021FA3BD-AE05-4799-8534-4DFB00009F28}" type="pres">
      <dgm:prSet presAssocID="{CE7BE2A3-5633-4666-BB75-6164E26282D5}" presName="sibTrans" presStyleCnt="0"/>
      <dgm:spPr/>
    </dgm:pt>
    <dgm:pt modelId="{6E2FF135-B0CE-44F0-8761-896CD7F1FF4B}" type="pres">
      <dgm:prSet presAssocID="{249642B8-45C7-4E6B-9B97-B34A262BE479}" presName="compNode" presStyleCnt="0"/>
      <dgm:spPr/>
    </dgm:pt>
    <dgm:pt modelId="{1231D344-5054-414F-9CE9-C9B2FA2A3D24}" type="pres">
      <dgm:prSet presAssocID="{249642B8-45C7-4E6B-9B97-B34A262BE479}" presName="bgRect" presStyleLbl="bgShp" presStyleIdx="3" presStyleCnt="4"/>
      <dgm:spPr/>
    </dgm:pt>
    <dgm:pt modelId="{9203C72F-C3A5-4FD5-9BED-9C88AEDB133A}" type="pres">
      <dgm:prSet presAssocID="{249642B8-45C7-4E6B-9B97-B34A262BE479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89E8A000-950A-4857-AB5E-EDE71F8DAE87}" type="pres">
      <dgm:prSet presAssocID="{249642B8-45C7-4E6B-9B97-B34A262BE479}" presName="spaceRect" presStyleCnt="0"/>
      <dgm:spPr/>
    </dgm:pt>
    <dgm:pt modelId="{51C73EEC-D969-4BE3-A436-0C2DC2E02CB6}" type="pres">
      <dgm:prSet presAssocID="{249642B8-45C7-4E6B-9B97-B34A262BE479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B7CE7116-0D68-4E90-AA49-C97B6B372915}" srcId="{53001724-5C5A-402A-B907-ECA89FAFA97F}" destId="{F7214975-5AC4-4CF8-9015-322498751A8A}" srcOrd="2" destOrd="0" parTransId="{51AC1870-5B81-422A-9A2E-E1F58EF50843}" sibTransId="{CE7BE2A3-5633-4666-BB75-6164E26282D5}"/>
    <dgm:cxn modelId="{929B611D-ADB7-45E4-812D-4E288BD2D31C}" srcId="{53001724-5C5A-402A-B907-ECA89FAFA97F}" destId="{6ABE9384-859D-4C4C-B983-2B1E39A8B348}" srcOrd="1" destOrd="0" parTransId="{4C63E530-1425-407B-8508-FAC57680DEF0}" sibTransId="{012549DD-A1CA-4571-A981-CFD78093EB20}"/>
    <dgm:cxn modelId="{E42F3627-E378-4611-9E44-8C53F460E990}" type="presOf" srcId="{6FA86730-1CE5-4EBE-A9BA-FC19829C945A}" destId="{317AA252-427D-40A4-8C7D-92392117FEF6}" srcOrd="0" destOrd="0" presId="urn:microsoft.com/office/officeart/2018/2/layout/IconVerticalSolidList"/>
    <dgm:cxn modelId="{605DA166-D467-4CF6-A08D-7F7763D04B96}" type="presOf" srcId="{249642B8-45C7-4E6B-9B97-B34A262BE479}" destId="{51C73EEC-D969-4BE3-A436-0C2DC2E02CB6}" srcOrd="0" destOrd="0" presId="urn:microsoft.com/office/officeart/2018/2/layout/IconVerticalSolidList"/>
    <dgm:cxn modelId="{1C605B4C-E51E-44B8-8933-D52963ED863D}" type="presOf" srcId="{6ABE9384-859D-4C4C-B983-2B1E39A8B348}" destId="{0F75F18A-3C22-462D-9DAB-5E8D88D9A51B}" srcOrd="0" destOrd="0" presId="urn:microsoft.com/office/officeart/2018/2/layout/IconVerticalSolidList"/>
    <dgm:cxn modelId="{D0D95555-C348-4CF7-8A46-F7A2BF92D08A}" type="presOf" srcId="{53001724-5C5A-402A-B907-ECA89FAFA97F}" destId="{44164630-2F05-47D6-AD96-D9713C7C94EA}" srcOrd="0" destOrd="0" presId="urn:microsoft.com/office/officeart/2018/2/layout/IconVerticalSolidList"/>
    <dgm:cxn modelId="{25117D8B-5CE2-438F-9411-12A7FD4D7BCF}" type="presOf" srcId="{F7214975-5AC4-4CF8-9015-322498751A8A}" destId="{556AE736-B6E0-4DC7-8429-5ADFCF947C4F}" srcOrd="0" destOrd="0" presId="urn:microsoft.com/office/officeart/2018/2/layout/IconVerticalSolidList"/>
    <dgm:cxn modelId="{F401C5B4-5176-4F82-ACEF-72D33D8D0802}" srcId="{53001724-5C5A-402A-B907-ECA89FAFA97F}" destId="{249642B8-45C7-4E6B-9B97-B34A262BE479}" srcOrd="3" destOrd="0" parTransId="{7BCA6CE5-7634-4C9F-BA64-F89CC888317A}" sibTransId="{A028D707-5115-4BE5-B02E-E28CAE9296DE}"/>
    <dgm:cxn modelId="{ACB259CB-0782-437C-AE91-04CE095D2AE5}" srcId="{53001724-5C5A-402A-B907-ECA89FAFA97F}" destId="{6FA86730-1CE5-4EBE-A9BA-FC19829C945A}" srcOrd="0" destOrd="0" parTransId="{A1BB3DDB-A2CF-407F-9044-E3AC1B808421}" sibTransId="{F397379E-0BDA-46CE-8393-B1D10C55E1BA}"/>
    <dgm:cxn modelId="{9FB3D75A-7318-40AD-9643-F5D113BEF3EA}" type="presParOf" srcId="{44164630-2F05-47D6-AD96-D9713C7C94EA}" destId="{BBB5EE06-EDF8-41BB-B38A-75BA74195339}" srcOrd="0" destOrd="0" presId="urn:microsoft.com/office/officeart/2018/2/layout/IconVerticalSolidList"/>
    <dgm:cxn modelId="{9FE1ADA8-0652-4F08-909B-6F1F8C7865F7}" type="presParOf" srcId="{BBB5EE06-EDF8-41BB-B38A-75BA74195339}" destId="{BD3976FF-3460-411F-BC23-D0B68261F465}" srcOrd="0" destOrd="0" presId="urn:microsoft.com/office/officeart/2018/2/layout/IconVerticalSolidList"/>
    <dgm:cxn modelId="{02F1752E-8943-4CED-AB23-FD169E28320D}" type="presParOf" srcId="{BBB5EE06-EDF8-41BB-B38A-75BA74195339}" destId="{55596134-9829-4D70-890A-C69BBF81D77E}" srcOrd="1" destOrd="0" presId="urn:microsoft.com/office/officeart/2018/2/layout/IconVerticalSolidList"/>
    <dgm:cxn modelId="{B0AA3935-03A2-4CCF-A853-AB8E050001AB}" type="presParOf" srcId="{BBB5EE06-EDF8-41BB-B38A-75BA74195339}" destId="{EF52B154-BE74-4151-893E-30A55BCE1232}" srcOrd="2" destOrd="0" presId="urn:microsoft.com/office/officeart/2018/2/layout/IconVerticalSolidList"/>
    <dgm:cxn modelId="{27C9A290-584D-453B-93FD-FA35380C106B}" type="presParOf" srcId="{BBB5EE06-EDF8-41BB-B38A-75BA74195339}" destId="{317AA252-427D-40A4-8C7D-92392117FEF6}" srcOrd="3" destOrd="0" presId="urn:microsoft.com/office/officeart/2018/2/layout/IconVerticalSolidList"/>
    <dgm:cxn modelId="{78E03A4A-6EE4-4028-8A51-8793E0D3E1A8}" type="presParOf" srcId="{44164630-2F05-47D6-AD96-D9713C7C94EA}" destId="{DB828AB6-BF3C-4FBC-936A-ABF577D4A72E}" srcOrd="1" destOrd="0" presId="urn:microsoft.com/office/officeart/2018/2/layout/IconVerticalSolidList"/>
    <dgm:cxn modelId="{37B51E1B-2833-450E-AED0-0479588A1773}" type="presParOf" srcId="{44164630-2F05-47D6-AD96-D9713C7C94EA}" destId="{2862063A-01C9-45B8-BC29-0877E16269D6}" srcOrd="2" destOrd="0" presId="urn:microsoft.com/office/officeart/2018/2/layout/IconVerticalSolidList"/>
    <dgm:cxn modelId="{0568F507-FCED-4896-B7EE-3C55B05820B4}" type="presParOf" srcId="{2862063A-01C9-45B8-BC29-0877E16269D6}" destId="{5DD1A591-E379-4123-AFEF-0E0E1C78A6C8}" srcOrd="0" destOrd="0" presId="urn:microsoft.com/office/officeart/2018/2/layout/IconVerticalSolidList"/>
    <dgm:cxn modelId="{3350E533-B59F-4225-911C-3AF81C5BB096}" type="presParOf" srcId="{2862063A-01C9-45B8-BC29-0877E16269D6}" destId="{FCE68459-8AC8-4D4B-8B2A-B85347F651AB}" srcOrd="1" destOrd="0" presId="urn:microsoft.com/office/officeart/2018/2/layout/IconVerticalSolidList"/>
    <dgm:cxn modelId="{D1507AE6-EFD3-4D91-8F89-13072D5D3B99}" type="presParOf" srcId="{2862063A-01C9-45B8-BC29-0877E16269D6}" destId="{7840CE1B-2464-4289-B418-12904C5D46CE}" srcOrd="2" destOrd="0" presId="urn:microsoft.com/office/officeart/2018/2/layout/IconVerticalSolidList"/>
    <dgm:cxn modelId="{3F44C565-7FFB-4A68-99E4-AC437FE954ED}" type="presParOf" srcId="{2862063A-01C9-45B8-BC29-0877E16269D6}" destId="{0F75F18A-3C22-462D-9DAB-5E8D88D9A51B}" srcOrd="3" destOrd="0" presId="urn:microsoft.com/office/officeart/2018/2/layout/IconVerticalSolidList"/>
    <dgm:cxn modelId="{4A49B124-E089-4890-B36F-962056FA9588}" type="presParOf" srcId="{44164630-2F05-47D6-AD96-D9713C7C94EA}" destId="{AC2B0169-D740-4583-96BE-D8F87AC7FE01}" srcOrd="3" destOrd="0" presId="urn:microsoft.com/office/officeart/2018/2/layout/IconVerticalSolidList"/>
    <dgm:cxn modelId="{8CF64B13-46A8-42CA-8DD2-87241C9E1D4B}" type="presParOf" srcId="{44164630-2F05-47D6-AD96-D9713C7C94EA}" destId="{9602AFE8-70EE-42FC-9CD5-A2E6AA3E2091}" srcOrd="4" destOrd="0" presId="urn:microsoft.com/office/officeart/2018/2/layout/IconVerticalSolidList"/>
    <dgm:cxn modelId="{8CB9CD9D-905C-4263-9E48-D0A18051D03C}" type="presParOf" srcId="{9602AFE8-70EE-42FC-9CD5-A2E6AA3E2091}" destId="{B231036C-5FBE-4605-8393-F1B6359EE169}" srcOrd="0" destOrd="0" presId="urn:microsoft.com/office/officeart/2018/2/layout/IconVerticalSolidList"/>
    <dgm:cxn modelId="{82828E1A-3E6B-4878-B080-25C2C978B9AE}" type="presParOf" srcId="{9602AFE8-70EE-42FC-9CD5-A2E6AA3E2091}" destId="{A64BFE9C-AA80-43CE-8FF6-8D33BAD07C57}" srcOrd="1" destOrd="0" presId="urn:microsoft.com/office/officeart/2018/2/layout/IconVerticalSolidList"/>
    <dgm:cxn modelId="{07115384-BCC9-4BBA-9940-4283AA60CBB1}" type="presParOf" srcId="{9602AFE8-70EE-42FC-9CD5-A2E6AA3E2091}" destId="{2D725CFB-B072-491A-B436-3AD21D0542FE}" srcOrd="2" destOrd="0" presId="urn:microsoft.com/office/officeart/2018/2/layout/IconVerticalSolidList"/>
    <dgm:cxn modelId="{8EE77B3E-8046-4DAA-9D80-2E3511DF47D2}" type="presParOf" srcId="{9602AFE8-70EE-42FC-9CD5-A2E6AA3E2091}" destId="{556AE736-B6E0-4DC7-8429-5ADFCF947C4F}" srcOrd="3" destOrd="0" presId="urn:microsoft.com/office/officeart/2018/2/layout/IconVerticalSolidList"/>
    <dgm:cxn modelId="{E66D85C0-78BA-4DDA-96C8-CFA79B0A3C75}" type="presParOf" srcId="{44164630-2F05-47D6-AD96-D9713C7C94EA}" destId="{021FA3BD-AE05-4799-8534-4DFB00009F28}" srcOrd="5" destOrd="0" presId="urn:microsoft.com/office/officeart/2018/2/layout/IconVerticalSolidList"/>
    <dgm:cxn modelId="{AB8F1BB7-EF69-496C-9BCB-45417B49FC8C}" type="presParOf" srcId="{44164630-2F05-47D6-AD96-D9713C7C94EA}" destId="{6E2FF135-B0CE-44F0-8761-896CD7F1FF4B}" srcOrd="6" destOrd="0" presId="urn:microsoft.com/office/officeart/2018/2/layout/IconVerticalSolidList"/>
    <dgm:cxn modelId="{782E2041-FD55-45EC-B974-8AF7783DB5C7}" type="presParOf" srcId="{6E2FF135-B0CE-44F0-8761-896CD7F1FF4B}" destId="{1231D344-5054-414F-9CE9-C9B2FA2A3D24}" srcOrd="0" destOrd="0" presId="urn:microsoft.com/office/officeart/2018/2/layout/IconVerticalSolidList"/>
    <dgm:cxn modelId="{15945A37-1FA9-428B-B98A-1E44B2DE279D}" type="presParOf" srcId="{6E2FF135-B0CE-44F0-8761-896CD7F1FF4B}" destId="{9203C72F-C3A5-4FD5-9BED-9C88AEDB133A}" srcOrd="1" destOrd="0" presId="urn:microsoft.com/office/officeart/2018/2/layout/IconVerticalSolidList"/>
    <dgm:cxn modelId="{63CE27FD-24AD-4249-AE3C-E61CBF2CA671}" type="presParOf" srcId="{6E2FF135-B0CE-44F0-8761-896CD7F1FF4B}" destId="{89E8A000-950A-4857-AB5E-EDE71F8DAE87}" srcOrd="2" destOrd="0" presId="urn:microsoft.com/office/officeart/2018/2/layout/IconVerticalSolidList"/>
    <dgm:cxn modelId="{611C1837-C819-4D59-84F2-C37E840E0E6A}" type="presParOf" srcId="{6E2FF135-B0CE-44F0-8761-896CD7F1FF4B}" destId="{51C73EEC-D969-4BE3-A436-0C2DC2E02CB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3976FF-3460-411F-BC23-D0B68261F465}">
      <dsp:nvSpPr>
        <dsp:cNvPr id="0" name=""/>
        <dsp:cNvSpPr/>
      </dsp:nvSpPr>
      <dsp:spPr>
        <a:xfrm>
          <a:off x="-6951" y="0"/>
          <a:ext cx="11052698" cy="83385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596134-9829-4D70-890A-C69BBF81D77E}">
      <dsp:nvSpPr>
        <dsp:cNvPr id="0" name=""/>
        <dsp:cNvSpPr/>
      </dsp:nvSpPr>
      <dsp:spPr>
        <a:xfrm>
          <a:off x="245287" y="195079"/>
          <a:ext cx="458617" cy="45861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7AA252-427D-40A4-8C7D-92392117FEF6}">
      <dsp:nvSpPr>
        <dsp:cNvPr id="0" name=""/>
        <dsp:cNvSpPr/>
      </dsp:nvSpPr>
      <dsp:spPr>
        <a:xfrm>
          <a:off x="940357" y="7463"/>
          <a:ext cx="10119291" cy="8338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249" tIns="88249" rIns="88249" bIns="88249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2019: BlackBerry acquires Cylance, adopts Protect Desktop and Optics</a:t>
          </a:r>
        </a:p>
      </dsp:txBody>
      <dsp:txXfrm>
        <a:off x="940357" y="7463"/>
        <a:ext cx="10119291" cy="833850"/>
      </dsp:txXfrm>
    </dsp:sp>
    <dsp:sp modelId="{5DD1A591-E379-4123-AFEF-0E0E1C78A6C8}">
      <dsp:nvSpPr>
        <dsp:cNvPr id="0" name=""/>
        <dsp:cNvSpPr/>
      </dsp:nvSpPr>
      <dsp:spPr>
        <a:xfrm>
          <a:off x="-6951" y="1049776"/>
          <a:ext cx="11052698" cy="83385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E68459-8AC8-4D4B-8B2A-B85347F651AB}">
      <dsp:nvSpPr>
        <dsp:cNvPr id="0" name=""/>
        <dsp:cNvSpPr/>
      </dsp:nvSpPr>
      <dsp:spPr>
        <a:xfrm>
          <a:off x="245287" y="1237392"/>
          <a:ext cx="458617" cy="45861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75F18A-3C22-462D-9DAB-5E8D88D9A51B}">
      <dsp:nvSpPr>
        <dsp:cNvPr id="0" name=""/>
        <dsp:cNvSpPr/>
      </dsp:nvSpPr>
      <dsp:spPr>
        <a:xfrm>
          <a:off x="956145" y="1049776"/>
          <a:ext cx="10087717" cy="8338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249" tIns="88249" rIns="88249" bIns="88249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Late 2020 into 2021: BlackBerry releases Protect Mobile, Persona Desktop, Gateway; standalone docs for each product </a:t>
          </a:r>
        </a:p>
      </dsp:txBody>
      <dsp:txXfrm>
        <a:off x="956145" y="1049776"/>
        <a:ext cx="10087717" cy="833850"/>
      </dsp:txXfrm>
    </dsp:sp>
    <dsp:sp modelId="{B231036C-5FBE-4605-8393-F1B6359EE169}">
      <dsp:nvSpPr>
        <dsp:cNvPr id="0" name=""/>
        <dsp:cNvSpPr/>
      </dsp:nvSpPr>
      <dsp:spPr>
        <a:xfrm>
          <a:off x="-6951" y="2092088"/>
          <a:ext cx="11052698" cy="83385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4BFE9C-AA80-43CE-8FF6-8D33BAD07C57}">
      <dsp:nvSpPr>
        <dsp:cNvPr id="0" name=""/>
        <dsp:cNvSpPr/>
      </dsp:nvSpPr>
      <dsp:spPr>
        <a:xfrm>
          <a:off x="245287" y="2300173"/>
          <a:ext cx="458617" cy="45861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6AE736-B6E0-4DC7-8429-5ADFCF947C4F}">
      <dsp:nvSpPr>
        <dsp:cNvPr id="0" name=""/>
        <dsp:cNvSpPr/>
      </dsp:nvSpPr>
      <dsp:spPr>
        <a:xfrm>
          <a:off x="956145" y="2092088"/>
          <a:ext cx="10087717" cy="8338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249" tIns="88249" rIns="88249" bIns="88249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2021: Push for a unified product vision</a:t>
          </a:r>
        </a:p>
      </dsp:txBody>
      <dsp:txXfrm>
        <a:off x="956145" y="2092088"/>
        <a:ext cx="10087717" cy="833850"/>
      </dsp:txXfrm>
    </dsp:sp>
    <dsp:sp modelId="{1231D344-5054-414F-9CE9-C9B2FA2A3D24}">
      <dsp:nvSpPr>
        <dsp:cNvPr id="0" name=""/>
        <dsp:cNvSpPr/>
      </dsp:nvSpPr>
      <dsp:spPr>
        <a:xfrm>
          <a:off x="-6951" y="3134401"/>
          <a:ext cx="11052698" cy="83385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03C72F-C3A5-4FD5-9BED-9C88AEDB133A}">
      <dsp:nvSpPr>
        <dsp:cNvPr id="0" name=""/>
        <dsp:cNvSpPr/>
      </dsp:nvSpPr>
      <dsp:spPr>
        <a:xfrm>
          <a:off x="245287" y="3322017"/>
          <a:ext cx="458617" cy="45861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C73EEC-D969-4BE3-A436-0C2DC2E02CB6}">
      <dsp:nvSpPr>
        <dsp:cNvPr id="0" name=""/>
        <dsp:cNvSpPr/>
      </dsp:nvSpPr>
      <dsp:spPr>
        <a:xfrm>
          <a:off x="956145" y="3134401"/>
          <a:ext cx="10087717" cy="8338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249" tIns="88249" rIns="88249" bIns="88249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November 2021: Docs delivers a unified CES doc set</a:t>
          </a:r>
        </a:p>
      </dsp:txBody>
      <dsp:txXfrm>
        <a:off x="956145" y="3134401"/>
        <a:ext cx="10087717" cy="8338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703FB87-790C-4850-A90C-12C5FF4B94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127921-F9C4-44F3-AC5F-130B6A406C0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E59275-AFE1-4999-B78A-D0D76B9F2B0B}" type="datetimeFigureOut">
              <a:rPr lang="en-US" smtClean="0"/>
              <a:t>11/14/2022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65E047-F1CB-4066-A459-9EDC95F2E61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A77EF5-5277-4BAF-8BB4-2E02103988E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668C69-0C3E-40A2-B4A0-B2C8B71D8E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5862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EADD7A-FE61-48EE-BE0E-8546E5401374}" type="datetimeFigureOut">
              <a:rPr lang="en-US" smtClean="0"/>
              <a:t>11/14/2022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000EEB-8338-48D7-8EE8-EE0082EF76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770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000EEB-8338-48D7-8EE8-EE0082EF760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338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000EEB-8338-48D7-8EE8-EE0082EF760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338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000EEB-8338-48D7-8EE8-EE0082EF7602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966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11/14/2022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11/14/2022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11/14/2022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11/14/2022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11/14/2022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11/14/2022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9.xml"/><Relationship Id="rId1" Type="http://schemas.openxmlformats.org/officeDocument/2006/relationships/video" Target="https://www.youtube.com/embed/yjNQTIS1tI0?feature=oembed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blackberry.com/en/unified-endpoint-security/blackberry-ues/release-notes/Protect-mobile-release-notes" TargetMode="External"/><Relationship Id="rId2" Type="http://schemas.openxmlformats.org/officeDocument/2006/relationships/hyperlink" Target="https://docs.blackberry.com/en/unified-endpoint-security/blackberry-ues/overview/What-is-BlackBerry-Optic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s.blackberry.com/en/unified-endpoint-security/blackberry-ues/administration/administration/Managing-users-devices-groups/Manage-Protect-Desktop-and-Optics-devices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blackberry.com/en/unified-endpoint-security/blackberry-ues" TargetMode="External"/><Relationship Id="rId2" Type="http://schemas.openxmlformats.org/officeDocument/2006/relationships/hyperlink" Target="https://docs.blackberry.com/en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cs.blackberry.com/en/unified-endpoint-security/blackberry-ues/setup" TargetMode="External"/><Relationship Id="rId4" Type="http://schemas.openxmlformats.org/officeDocument/2006/relationships/hyperlink" Target="https://docs.blackberry.com/en/unified-endpoint-security/blackberry-ues/cylance-cybersecurity-pillars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blackberry.com/en/unified-endpoint-security/blackberry-ues/ues-console-overview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in links">
            <a:extLst>
              <a:ext uri="{FF2B5EF4-FFF2-40B4-BE49-F238E27FC236}">
                <a16:creationId xmlns:a16="http://schemas.microsoft.com/office/drawing/2014/main" id="{A4511EBC-2F3C-446D-867B-7DC328517A4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alphaModFix amt="25000"/>
          </a:blip>
          <a:srcRect t="23391" r="909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D30D32A-359B-41BB-9746-2CF3A21EEF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2324" y="1447800"/>
            <a:ext cx="9765065" cy="3329581"/>
          </a:xfrm>
        </p:spPr>
        <p:txBody>
          <a:bodyPr>
            <a:normAutofit/>
          </a:bodyPr>
          <a:lstStyle/>
          <a:p>
            <a:r>
              <a:rPr lang="en-US" sz="6600" dirty="0"/>
              <a:t>FROM THE GROUND UP</a:t>
            </a:r>
            <a:endParaRPr lang="ru-RU" sz="6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CA222A-88BC-48F4-9AE8-2115B7D1E6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>
            <a:noAutofit/>
          </a:bodyPr>
          <a:lstStyle/>
          <a:p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Solving content redesign challenges with the AEM Guides CMS</a:t>
            </a:r>
            <a:endParaRPr lang="en-US" sz="2800" dirty="0">
              <a:solidFill>
                <a:srgbClr val="ACD433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8E9D62-7BA3-4D5E-8915-0D0E8661E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3000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E4847CA2-BAF9-4E75-894E-DFF8529C3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907" y="809625"/>
            <a:ext cx="5092906" cy="838200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WELCOME!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620236CF-B9F0-45B0-888F-73070B365E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0" r="19250"/>
          <a:stretch/>
        </p:blipFill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43481638-5761-4ACE-970C-4787B0711F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4" y="2057400"/>
            <a:ext cx="5084763" cy="342900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Marco Cacciacarro, Docs Manager &amp; Sr Tech Writer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BlackBerry Enterprise Docs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docs.blackberry.com</a:t>
            </a:r>
          </a:p>
        </p:txBody>
      </p:sp>
    </p:spTree>
    <p:extLst>
      <p:ext uri="{BB962C8B-B14F-4D97-AF65-F5344CB8AC3E}">
        <p14:creationId xmlns:p14="http://schemas.microsoft.com/office/powerpoint/2010/main" val="3007049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nline Media 4" title="BlackBerry 35 Years of Security">
            <a:hlinkClick r:id="" action="ppaction://media"/>
            <a:extLst>
              <a:ext uri="{FF2B5EF4-FFF2-40B4-BE49-F238E27FC236}">
                <a16:creationId xmlns:a16="http://schemas.microsoft.com/office/drawing/2014/main" id="{37A32FC7-550E-44B4-9F12-D2E12D3165A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41765" y="563054"/>
            <a:ext cx="9955190" cy="56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85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174D3-6B10-409E-9110-EEBEAA7E3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546" y="591321"/>
            <a:ext cx="8972726" cy="906571"/>
          </a:xfrm>
        </p:spPr>
        <p:txBody>
          <a:bodyPr>
            <a:normAutofit/>
          </a:bodyPr>
          <a:lstStyle/>
          <a:p>
            <a:r>
              <a:rPr lang="en-US" dirty="0"/>
              <a:t>Background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527E565-DE8D-445C-9879-AD1D04415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4" name="Content Placeholder 3" descr="SmartArt graphic">
            <a:extLst>
              <a:ext uri="{FF2B5EF4-FFF2-40B4-BE49-F238E27FC236}">
                <a16:creationId xmlns:a16="http://schemas.microsoft.com/office/drawing/2014/main" id="{C881A426-2B90-41D4-8B71-F9600C3FCE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0321207"/>
              </p:ext>
            </p:extLst>
          </p:nvPr>
        </p:nvGraphicFramePr>
        <p:xfrm>
          <a:off x="497150" y="1837678"/>
          <a:ext cx="11052698" cy="39757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333881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DBE1B-1C5B-4016-8900-3F8E0ED51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624" y="408330"/>
            <a:ext cx="9404723" cy="1400530"/>
          </a:xfrm>
        </p:spPr>
        <p:txBody>
          <a:bodyPr/>
          <a:lstStyle/>
          <a:p>
            <a:pPr algn="ctr"/>
            <a:r>
              <a:rPr lang="en-US" sz="3600" dirty="0"/>
              <a:t>CHALLENGE #1: GETTING ON THE</a:t>
            </a:r>
            <a:br>
              <a:rPr lang="en-US" sz="3600" dirty="0"/>
            </a:br>
            <a:r>
              <a:rPr lang="en-US" sz="3600" dirty="0"/>
              <a:t>SAME PAGE</a:t>
            </a:r>
            <a:endParaRPr lang="en-CA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5AFF0-8D26-4E1B-A7A6-315948D7F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7804" y="2246045"/>
            <a:ext cx="5936678" cy="395944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CA" sz="2400" dirty="0"/>
              <a:t>Cylance content migrated from MadCap Flare, out of synch with other BlackBerry docs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2400" dirty="0"/>
              <a:t>Style and structural differences across the standalone docs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2400" dirty="0"/>
              <a:t>How to resolve these differences and deliver docs with a consistent structure and voice?</a:t>
            </a: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5067AA07-F50D-481F-89F3-804421B9F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1041" y="1908733"/>
            <a:ext cx="4161408" cy="416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17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DBE1B-1C5B-4016-8900-3F8E0ED51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624" y="408330"/>
            <a:ext cx="9404723" cy="1400530"/>
          </a:xfrm>
        </p:spPr>
        <p:txBody>
          <a:bodyPr/>
          <a:lstStyle/>
          <a:p>
            <a:pPr algn="ctr"/>
            <a:r>
              <a:rPr lang="en-US" sz="3600" dirty="0"/>
              <a:t>CHALLENGE #1: GETTING ON THE SAME PAGE</a:t>
            </a:r>
            <a:endParaRPr lang="en-CA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5AFF0-8D26-4E1B-A7A6-315948D7F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7803" y="1809751"/>
            <a:ext cx="10366635" cy="4729116"/>
          </a:xfrm>
        </p:spPr>
        <p:txBody>
          <a:bodyPr>
            <a:noAutofit/>
          </a:bodyPr>
          <a:lstStyle/>
          <a:p>
            <a:pPr marL="457200">
              <a:buFont typeface="Wingdings" panose="05000000000000000000" pitchFamily="2" charset="2"/>
              <a:buChar char="v"/>
            </a:pPr>
            <a:r>
              <a:rPr lang="en-US" sz="240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Using </a:t>
            </a:r>
            <a:r>
              <a:rPr lang="en-US" sz="24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Conrefs</a:t>
            </a:r>
            <a:r>
              <a:rPr lang="en-US" sz="240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to:</a:t>
            </a:r>
          </a:p>
          <a:p>
            <a:pPr marL="914400" lvl="1" indent="-342900">
              <a:buFont typeface="Wingdings" panose="05000000000000000000" pitchFamily="2" charset="2"/>
              <a:buChar char="v"/>
            </a:pPr>
            <a:r>
              <a:rPr lang="en-US" sz="240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Align on branding</a:t>
            </a:r>
          </a:p>
          <a:p>
            <a:pPr marL="914400" lvl="1" indent="-342900">
              <a:buFont typeface="Wingdings" panose="05000000000000000000" pitchFamily="2" charset="2"/>
              <a:buChar char="v"/>
            </a:pPr>
            <a:r>
              <a:rPr lang="en-US" sz="2400" dirty="0">
                <a:latin typeface="Century Gothic" panose="020B0502020202020204" pitchFamily="34" charset="0"/>
                <a:ea typeface="Calibri" panose="020F0502020204030204" pitchFamily="34" charset="0"/>
              </a:rPr>
              <a:t>Enforce first instance and subsequent instance product names (“BlackBerry Gateway” vs. “Gateway”)</a:t>
            </a:r>
          </a:p>
          <a:p>
            <a:pPr marL="914400" lvl="1" indent="-342900">
              <a:buFont typeface="Wingdings" panose="05000000000000000000" pitchFamily="2" charset="2"/>
              <a:buChar char="v"/>
            </a:pPr>
            <a:r>
              <a:rPr lang="en-US" sz="2400" dirty="0">
                <a:latin typeface="Century Gothic" panose="020B0502020202020204" pitchFamily="34" charset="0"/>
                <a:ea typeface="Calibri" panose="020F0502020204030204" pitchFamily="34" charset="0"/>
              </a:rPr>
              <a:t>Achieve consistency via </a:t>
            </a:r>
            <a:r>
              <a:rPr lang="en-US" sz="240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QA review</a:t>
            </a:r>
          </a:p>
          <a:p>
            <a:pPr marL="457200">
              <a:buFont typeface="Wingdings" panose="05000000000000000000" pitchFamily="2" charset="2"/>
              <a:buChar char="v"/>
            </a:pPr>
            <a:r>
              <a:rPr lang="en-CA" sz="2400" b="1" dirty="0">
                <a:latin typeface="Century Gothic" panose="020B0502020202020204" pitchFamily="34" charset="0"/>
                <a:ea typeface="Calibri" panose="020F0502020204030204" pitchFamily="34" charset="0"/>
              </a:rPr>
              <a:t>New DITA templates</a:t>
            </a:r>
            <a:r>
              <a:rPr lang="en-CA" sz="2400" dirty="0">
                <a:latin typeface="Century Gothic" panose="020B0502020202020204" pitchFamily="34" charset="0"/>
                <a:ea typeface="Calibri" panose="020F0502020204030204" pitchFamily="34" charset="0"/>
              </a:rPr>
              <a:t> for a common voice and style:</a:t>
            </a:r>
          </a:p>
          <a:p>
            <a:pPr marL="914400" lvl="1" indent="-342900">
              <a:buFont typeface="Wingdings" panose="05000000000000000000" pitchFamily="2" charset="2"/>
              <a:buChar char="v"/>
            </a:pPr>
            <a:r>
              <a:rPr lang="en-CA" sz="2400" dirty="0">
                <a:latin typeface="Century Gothic" panose="020B0502020202020204" pitchFamily="34" charset="0"/>
                <a:ea typeface="Calibri" panose="020F0502020204030204" pitchFamily="34" charset="0"/>
                <a:hlinkClick r:id="rId2"/>
              </a:rPr>
              <a:t>Flow of topics for conceptual info</a:t>
            </a:r>
            <a:endParaRPr lang="en-CA" sz="2400" dirty="0"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 marL="914400" lvl="1" indent="-342900">
              <a:buFont typeface="Wingdings" panose="05000000000000000000" pitchFamily="2" charset="2"/>
              <a:buChar char="v"/>
            </a:pPr>
            <a:r>
              <a:rPr lang="en-CA" sz="2400" dirty="0">
                <a:latin typeface="Century Gothic" panose="020B0502020202020204" pitchFamily="34" charset="0"/>
                <a:ea typeface="Calibri" panose="020F0502020204030204" pitchFamily="34" charset="0"/>
                <a:hlinkClick r:id="rId3"/>
              </a:rPr>
              <a:t>New Release Notes template</a:t>
            </a:r>
            <a:endParaRPr lang="en-CA" sz="2400" dirty="0"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 marL="914400" lvl="1" indent="-342900">
              <a:buFont typeface="Wingdings" panose="05000000000000000000" pitchFamily="2" charset="2"/>
              <a:buChar char="v"/>
            </a:pPr>
            <a:r>
              <a:rPr lang="en-CA" sz="2400" dirty="0">
                <a:latin typeface="Century Gothic" panose="020B0502020202020204" pitchFamily="34" charset="0"/>
                <a:ea typeface="Calibri" panose="020F0502020204030204" pitchFamily="34" charset="0"/>
                <a:hlinkClick r:id="rId4"/>
              </a:rPr>
              <a:t>Common management tasks</a:t>
            </a:r>
            <a:endParaRPr lang="en-CA" sz="2400" dirty="0">
              <a:latin typeface="Century Gothic" panose="020B0502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24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DBE1B-1C5B-4016-8900-3F8E0ED51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624" y="408330"/>
            <a:ext cx="9404723" cy="1400530"/>
          </a:xfrm>
        </p:spPr>
        <p:txBody>
          <a:bodyPr/>
          <a:lstStyle/>
          <a:p>
            <a:pPr algn="ctr"/>
            <a:r>
              <a:rPr lang="en-US" sz="3600" dirty="0"/>
              <a:t>CHALLENGE #1: GETTING ON THE SAME PAGE</a:t>
            </a:r>
            <a:endParaRPr lang="en-CA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5AFF0-8D26-4E1B-A7A6-315948D7F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1282" y="2241429"/>
            <a:ext cx="8813044" cy="3797422"/>
          </a:xfrm>
        </p:spPr>
        <p:txBody>
          <a:bodyPr>
            <a:noAutofit/>
          </a:bodyPr>
          <a:lstStyle/>
          <a:p>
            <a:pPr marL="457200">
              <a:buFont typeface="Wingdings" panose="05000000000000000000" pitchFamily="2" charset="2"/>
              <a:buChar char="v"/>
            </a:pPr>
            <a:r>
              <a:rPr lang="en-US" sz="24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Style decisions for DITA elements</a:t>
            </a:r>
            <a:r>
              <a:rPr lang="en-US" sz="240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:</a:t>
            </a:r>
          </a:p>
          <a:p>
            <a:pPr marL="914400" lvl="1" indent="-342900">
              <a:buFont typeface="Wingdings" panose="05000000000000000000" pitchFamily="2" charset="2"/>
              <a:buChar char="v"/>
            </a:pPr>
            <a:r>
              <a:rPr lang="en-US" sz="240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Note elements for crucial information only</a:t>
            </a:r>
          </a:p>
          <a:p>
            <a:pPr marL="914400" lvl="1" indent="-342900">
              <a:buFont typeface="Wingdings" panose="05000000000000000000" pitchFamily="2" charset="2"/>
              <a:buChar char="v"/>
            </a:pPr>
            <a:r>
              <a:rPr lang="en-US" sz="240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Clear separation of concept, task, reference</a:t>
            </a:r>
          </a:p>
          <a:p>
            <a:pPr marL="914400" lvl="1" indent="-342900">
              <a:buFont typeface="Wingdings" panose="05000000000000000000" pitchFamily="2" charset="2"/>
              <a:buChar char="v"/>
            </a:pPr>
            <a:r>
              <a:rPr lang="en-US" sz="240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Standardize the elements and config for tables</a:t>
            </a:r>
          </a:p>
          <a:p>
            <a:pPr marL="914400" lvl="1" indent="-342900">
              <a:buFont typeface="Wingdings" panose="05000000000000000000" pitchFamily="2" charset="2"/>
              <a:buChar char="v"/>
            </a:pPr>
            <a:r>
              <a:rPr lang="en-US" sz="2400" dirty="0">
                <a:latin typeface="Century Gothic" panose="020B0502020202020204" pitchFamily="34" charset="0"/>
                <a:ea typeface="Calibri" panose="020F0502020204030204" pitchFamily="34" charset="0"/>
              </a:rPr>
              <a:t>Eliminate “over-documentation” and itemizing the UI</a:t>
            </a:r>
          </a:p>
          <a:p>
            <a:pPr marL="914400" lvl="1" indent="-342900">
              <a:buFont typeface="Wingdings" panose="05000000000000000000" pitchFamily="2" charset="2"/>
              <a:buChar char="v"/>
            </a:pPr>
            <a:r>
              <a:rPr lang="en-US" sz="2400" dirty="0">
                <a:latin typeface="Century Gothic" panose="020B0502020202020204" pitchFamily="34" charset="0"/>
                <a:ea typeface="Calibri" panose="020F0502020204030204" pitchFamily="34" charset="0"/>
              </a:rPr>
              <a:t>Standardize xrefs for internal and external links</a:t>
            </a:r>
          </a:p>
        </p:txBody>
      </p:sp>
    </p:spTree>
    <p:extLst>
      <p:ext uri="{BB962C8B-B14F-4D97-AF65-F5344CB8AC3E}">
        <p14:creationId xmlns:p14="http://schemas.microsoft.com/office/powerpoint/2010/main" val="4108402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DBE1B-1C5B-4016-8900-3F8E0ED51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624" y="408330"/>
            <a:ext cx="9404723" cy="1400530"/>
          </a:xfrm>
        </p:spPr>
        <p:txBody>
          <a:bodyPr/>
          <a:lstStyle/>
          <a:p>
            <a:pPr algn="ctr"/>
            <a:r>
              <a:rPr lang="en-US" sz="3600" dirty="0"/>
              <a:t>CHALLENGE #2: KEEPING UP WITH THE PACE</a:t>
            </a:r>
            <a:endParaRPr lang="en-CA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5AFF0-8D26-4E1B-A7A6-315948D7F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1129" y="2055545"/>
            <a:ext cx="5936678" cy="395944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CA" sz="2400" dirty="0"/>
              <a:t>Many dev teams feeding into 1 cloud console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2400" dirty="0"/>
              <a:t>Several development and release schedules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2400" dirty="0"/>
              <a:t>Rapid frequency of updates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2400" dirty="0"/>
              <a:t>How to keep the docs up to date while ensuring stability and allowing for ongoing work?</a:t>
            </a:r>
          </a:p>
        </p:txBody>
      </p:sp>
      <p:pic>
        <p:nvPicPr>
          <p:cNvPr id="5" name="Picture 4" descr="Dominoes falling in a row">
            <a:extLst>
              <a:ext uri="{FF2B5EF4-FFF2-40B4-BE49-F238E27FC236}">
                <a16:creationId xmlns:a16="http://schemas.microsoft.com/office/drawing/2014/main" id="{5067AA07-F50D-481F-89F3-804421B9FE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085766" y="2218502"/>
            <a:ext cx="4161408" cy="31227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24614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DBE1B-1C5B-4016-8900-3F8E0ED51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624" y="408330"/>
            <a:ext cx="9404723" cy="1400530"/>
          </a:xfrm>
        </p:spPr>
        <p:txBody>
          <a:bodyPr/>
          <a:lstStyle/>
          <a:p>
            <a:pPr algn="ctr"/>
            <a:r>
              <a:rPr lang="en-US" sz="3600" dirty="0"/>
              <a:t>CHALLENGE #2: KEEPING UP WITH THE PACE</a:t>
            </a:r>
            <a:endParaRPr lang="en-CA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5AFF0-8D26-4E1B-A7A6-315948D7F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1128" y="2055545"/>
            <a:ext cx="10314571" cy="395944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CA" sz="2400" dirty="0"/>
              <a:t>The </a:t>
            </a:r>
            <a:r>
              <a:rPr lang="en-CA" sz="2400" b="1" dirty="0"/>
              <a:t>version and baseline model</a:t>
            </a:r>
            <a:r>
              <a:rPr lang="en-CA" sz="2400" dirty="0"/>
              <a:t> perfectly suited to rapid release cycles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2400" dirty="0"/>
              <a:t>CES Administration Guide baseline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2400" dirty="0"/>
              <a:t>Create initial baseline, then moving forward, copy and modify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sz="2200" dirty="0"/>
              <a:t>Complete, granular control over your output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sz="2200" dirty="0"/>
              <a:t>No risk to ongoing work for upcoming releases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sz="2200" dirty="0"/>
              <a:t>Useful for tracking and records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sz="2200" dirty="0"/>
              <a:t>Benefits for translation</a:t>
            </a:r>
          </a:p>
        </p:txBody>
      </p:sp>
    </p:spTree>
    <p:extLst>
      <p:ext uri="{BB962C8B-B14F-4D97-AF65-F5344CB8AC3E}">
        <p14:creationId xmlns:p14="http://schemas.microsoft.com/office/powerpoint/2010/main" val="1830919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DBE1B-1C5B-4016-8900-3F8E0ED51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624" y="408330"/>
            <a:ext cx="9404723" cy="1400530"/>
          </a:xfrm>
        </p:spPr>
        <p:txBody>
          <a:bodyPr/>
          <a:lstStyle/>
          <a:p>
            <a:pPr algn="ctr"/>
            <a:r>
              <a:rPr lang="en-US" sz="3600" dirty="0"/>
              <a:t>CHALLENGE #3: OPTIMIZE HOW WE LOCALIZE</a:t>
            </a:r>
            <a:endParaRPr lang="en-CA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5AFF0-8D26-4E1B-A7A6-315948D7F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529" y="2055545"/>
            <a:ext cx="5936678" cy="395944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CA" sz="2400" dirty="0"/>
              <a:t>Dev initiative to localize the console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2400" dirty="0"/>
              <a:t>Localize UES docs for the first time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2400" dirty="0"/>
              <a:t>Rapid release cycles could pose challenges for translation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2400" dirty="0"/>
              <a:t>How to deliver high-quality translated docs on a regular basis without disrupting ongoing work?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67AA07-F50D-481F-89F3-804421B9FE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8627"/>
          <a:stretch/>
        </p:blipFill>
        <p:spPr>
          <a:xfrm>
            <a:off x="7219116" y="1638300"/>
            <a:ext cx="4201359" cy="43280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29612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DBE1B-1C5B-4016-8900-3F8E0ED51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624" y="408330"/>
            <a:ext cx="9404723" cy="1400530"/>
          </a:xfrm>
        </p:spPr>
        <p:txBody>
          <a:bodyPr/>
          <a:lstStyle/>
          <a:p>
            <a:pPr algn="ctr"/>
            <a:r>
              <a:rPr lang="en-US" sz="3600" dirty="0"/>
              <a:t>CHALLENGE #3: OPTIMIZE HOW WE LOCALIZE</a:t>
            </a:r>
            <a:endParaRPr lang="en-CA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5AFF0-8D26-4E1B-A7A6-315948D7F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529" y="1969820"/>
            <a:ext cx="10952746" cy="431668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CA" sz="2400" b="1" dirty="0"/>
              <a:t>Baseline translation model</a:t>
            </a:r>
            <a:r>
              <a:rPr lang="en-CA" sz="2400" dirty="0"/>
              <a:t> to export content at a specific point in time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sz="2200" dirty="0"/>
              <a:t>Allows for ongoing work, no content freezes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sz="2200" dirty="0"/>
              <a:t>Bi-monthly schedule to pick up changes while managing cost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sz="2200" dirty="0"/>
              <a:t>Timing allows for proper QA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2400" b="1" dirty="0"/>
              <a:t>New standards</a:t>
            </a:r>
            <a:r>
              <a:rPr lang="en-CA" sz="2400" dirty="0"/>
              <a:t> to make content translation-friendly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sz="2200" dirty="0"/>
              <a:t>Terminology standards, i.e. “cyber threat” vs “cyber-threat”, “cyberthreat”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sz="2200" dirty="0"/>
              <a:t>Limited use of screenshots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sz="2200" dirty="0"/>
              <a:t>Conrefs for product names</a:t>
            </a:r>
          </a:p>
        </p:txBody>
      </p:sp>
    </p:spTree>
    <p:extLst>
      <p:ext uri="{BB962C8B-B14F-4D97-AF65-F5344CB8AC3E}">
        <p14:creationId xmlns:p14="http://schemas.microsoft.com/office/powerpoint/2010/main" val="23592508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DBE1B-1C5B-4016-8900-3F8E0ED51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624" y="408330"/>
            <a:ext cx="9404723" cy="1400530"/>
          </a:xfrm>
        </p:spPr>
        <p:txBody>
          <a:bodyPr/>
          <a:lstStyle/>
          <a:p>
            <a:pPr algn="ctr"/>
            <a:r>
              <a:rPr lang="en-US" sz="3600" dirty="0"/>
              <a:t>CHALLENGE #4: EASE THE TRANSITION</a:t>
            </a:r>
            <a:endParaRPr lang="en-CA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5AFF0-8D26-4E1B-A7A6-315948D7F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529" y="2055545"/>
            <a:ext cx="5936678" cy="395944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CA" sz="2400" dirty="0"/>
              <a:t>Changes to the location and delivery of docs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2400" dirty="0"/>
              <a:t>Focus on individual products vs. new push for unified solution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2400" dirty="0"/>
              <a:t>Internal groups and customers averse to change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2400" dirty="0"/>
              <a:t>How to transition all of our audiences to the new unified docs?</a:t>
            </a:r>
          </a:p>
        </p:txBody>
      </p:sp>
      <p:pic>
        <p:nvPicPr>
          <p:cNvPr id="5" name="Picture 4" descr="Stick figure families holding hands">
            <a:extLst>
              <a:ext uri="{FF2B5EF4-FFF2-40B4-BE49-F238E27FC236}">
                <a16:creationId xmlns:a16="http://schemas.microsoft.com/office/drawing/2014/main" id="{5067AA07-F50D-481F-89F3-804421B9FE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643" r="17643"/>
          <a:stretch/>
        </p:blipFill>
        <p:spPr>
          <a:xfrm>
            <a:off x="7174726" y="1638300"/>
            <a:ext cx="4201359" cy="43280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35694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DBE1B-1C5B-4016-8900-3F8E0ED51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624" y="408330"/>
            <a:ext cx="9404723" cy="1400530"/>
          </a:xfrm>
        </p:spPr>
        <p:txBody>
          <a:bodyPr/>
          <a:lstStyle/>
          <a:p>
            <a:pPr algn="ctr"/>
            <a:r>
              <a:rPr lang="en-US" sz="3600" dirty="0"/>
              <a:t>CHALLENGE #4: EASE THE TRANSITION</a:t>
            </a:r>
            <a:endParaRPr lang="en-CA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5AFF0-8D26-4E1B-A7A6-315948D7F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529" y="2055545"/>
            <a:ext cx="10546500" cy="395944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CA" sz="2400" dirty="0"/>
              <a:t>Took advantage of CMS integration with the core AEM platform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2400" dirty="0">
                <a:hlinkClick r:id="rId2"/>
              </a:rPr>
              <a:t>Intuitive web templates</a:t>
            </a:r>
            <a:endParaRPr lang="en-CA" sz="2400" dirty="0"/>
          </a:p>
          <a:p>
            <a:pPr>
              <a:buFont typeface="Wingdings" panose="05000000000000000000" pitchFamily="2" charset="2"/>
              <a:buChar char="v"/>
            </a:pPr>
            <a:r>
              <a:rPr lang="en-CA" sz="2400" dirty="0"/>
              <a:t>New resources to help audiences adapt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sz="2200" dirty="0">
                <a:hlinkClick r:id="rId3"/>
              </a:rPr>
              <a:t>“Intro to CES” image</a:t>
            </a:r>
            <a:endParaRPr lang="en-CA" sz="2200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en-CA" sz="2200" dirty="0">
                <a:hlinkClick r:id="rId4"/>
              </a:rPr>
              <a:t>Navigation resource to map old docs to new</a:t>
            </a:r>
            <a:endParaRPr lang="en-CA" sz="2200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en-CA" sz="2200" dirty="0">
                <a:hlinkClick r:id="rId5"/>
              </a:rPr>
              <a:t>“Middle-man” pages to offer another layer of navigation</a:t>
            </a:r>
            <a:endParaRPr lang="en-CA" sz="2200" dirty="0"/>
          </a:p>
        </p:txBody>
      </p:sp>
    </p:spTree>
    <p:extLst>
      <p:ext uri="{BB962C8B-B14F-4D97-AF65-F5344CB8AC3E}">
        <p14:creationId xmlns:p14="http://schemas.microsoft.com/office/powerpoint/2010/main" val="623411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DBE1B-1C5B-4016-8900-3F8E0ED51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624" y="408330"/>
            <a:ext cx="9404723" cy="1400530"/>
          </a:xfrm>
        </p:spPr>
        <p:txBody>
          <a:bodyPr/>
          <a:lstStyle/>
          <a:p>
            <a:pPr algn="ctr"/>
            <a:r>
              <a:rPr lang="en-US" sz="3600" dirty="0"/>
              <a:t>CHALLENGE #5: MAKE THE DOCS PART</a:t>
            </a:r>
            <a:br>
              <a:rPr lang="en-US" sz="3600" dirty="0"/>
            </a:br>
            <a:r>
              <a:rPr lang="en-US" sz="3600" dirty="0"/>
              <a:t>OF THE PRODUCT</a:t>
            </a:r>
            <a:endParaRPr lang="en-CA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5AFF0-8D26-4E1B-A7A6-315948D7F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529" y="2055545"/>
            <a:ext cx="5028196" cy="395944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CA" sz="2400" dirty="0"/>
              <a:t>The age old problem of “I can’t find the docs”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2400" dirty="0"/>
              <a:t>Console lacked connection points to the docs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2400" dirty="0"/>
              <a:t>How to create a clear link between the docs and product itself?</a:t>
            </a:r>
          </a:p>
        </p:txBody>
      </p:sp>
      <p:pic>
        <p:nvPicPr>
          <p:cNvPr id="6" name="Picture 5" descr="Graphical user interface, chart&#10;&#10;Description automatically generated">
            <a:extLst>
              <a:ext uri="{FF2B5EF4-FFF2-40B4-BE49-F238E27FC236}">
                <a16:creationId xmlns:a16="http://schemas.microsoft.com/office/drawing/2014/main" id="{C0983880-72D0-4BF7-8563-355D9ECF9D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4349"/>
          <a:stretch/>
        </p:blipFill>
        <p:spPr>
          <a:xfrm>
            <a:off x="6204165" y="2076451"/>
            <a:ext cx="5321085" cy="32432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38802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DBE1B-1C5B-4016-8900-3F8E0ED51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624" y="408330"/>
            <a:ext cx="9404723" cy="1400530"/>
          </a:xfrm>
        </p:spPr>
        <p:txBody>
          <a:bodyPr/>
          <a:lstStyle/>
          <a:p>
            <a:pPr algn="ctr"/>
            <a:r>
              <a:rPr lang="en-US" sz="3600" dirty="0"/>
              <a:t>CHALLENGE #5: MAKE THE DOCS PART</a:t>
            </a:r>
            <a:br>
              <a:rPr lang="en-US" sz="3600" dirty="0"/>
            </a:br>
            <a:r>
              <a:rPr lang="en-US" sz="3600" dirty="0"/>
              <a:t>OF THE PRODUCT</a:t>
            </a:r>
            <a:endParaRPr lang="en-CA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5AFF0-8D26-4E1B-A7A6-315948D7F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529" y="2055545"/>
            <a:ext cx="10628896" cy="395944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CA" sz="2400" dirty="0"/>
              <a:t>Addition of </a:t>
            </a:r>
            <a:r>
              <a:rPr lang="en-CA" sz="2400" b="1" dirty="0"/>
              <a:t>context-sensitive help</a:t>
            </a:r>
            <a:r>
              <a:rPr lang="en-CA" sz="2400" dirty="0"/>
              <a:t> into the console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sz="2200" dirty="0"/>
              <a:t>Help icon on every screen to redirect customers to the relevant topic in our online docs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sz="2200" dirty="0"/>
              <a:t>Immediate help at the moment of need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2400" dirty="0"/>
              <a:t>Replacing built-in help strings with a dynamic online resource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sz="2200" dirty="0">
                <a:hlinkClick r:id="rId2"/>
              </a:rPr>
              <a:t>CES console overview</a:t>
            </a:r>
            <a:endParaRPr lang="en-CA" sz="2200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en-CA" sz="2200" dirty="0"/>
              <a:t>Expand the content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sz="2200" dirty="0"/>
              <a:t>Update at any time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sz="2200" dirty="0"/>
              <a:t>Drive engagement with DITA content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n-CA" sz="2200" dirty="0"/>
          </a:p>
        </p:txBody>
      </p:sp>
    </p:spTree>
    <p:extLst>
      <p:ext uri="{BB962C8B-B14F-4D97-AF65-F5344CB8AC3E}">
        <p14:creationId xmlns:p14="http://schemas.microsoft.com/office/powerpoint/2010/main" val="38793474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bstract design">
            <a:extLst>
              <a:ext uri="{FF2B5EF4-FFF2-40B4-BE49-F238E27FC236}">
                <a16:creationId xmlns:a16="http://schemas.microsoft.com/office/drawing/2014/main" id="{6D363037-1741-4470-A023-883E2FFD584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alphaModFix amt="25000"/>
          </a:blip>
          <a:srcRect t="18308" r="6818" b="2872"/>
          <a:stretch/>
        </p:blipFill>
        <p:spPr>
          <a:xfrm flipH="1"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970C361B-D32E-42E0-A41E-86C3D9AC88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285493"/>
            <a:ext cx="8825658" cy="1219201"/>
          </a:xfrm>
        </p:spPr>
        <p:txBody>
          <a:bodyPr>
            <a:normAutofit/>
          </a:bodyPr>
          <a:lstStyle/>
          <a:p>
            <a:r>
              <a:rPr lang="en-US" dirty="0"/>
              <a:t>Thank You!</a:t>
            </a:r>
            <a:endParaRPr lang="ru-RU" dirty="0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336E726C-3DE4-41AA-88A0-C92B0C3416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3259296"/>
            <a:ext cx="8825658" cy="861420"/>
          </a:xfrm>
        </p:spPr>
        <p:txBody>
          <a:bodyPr>
            <a:normAutofit/>
          </a:bodyPr>
          <a:lstStyle/>
          <a:p>
            <a:r>
              <a:rPr lang="en-US" dirty="0"/>
              <a:t>LINKEDIN: Marco Cacciacarro</a:t>
            </a:r>
          </a:p>
          <a:p>
            <a:r>
              <a:rPr lang="en-US" dirty="0"/>
              <a:t>mcacciacarro@blackberry.com</a:t>
            </a:r>
            <a:endParaRPr lang="ru-RU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18E9D62-7BA3-4D5E-8915-0D0E8661E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107679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78884036_DIGITAL ION DESIGN_SL_V1.pptx" id="{AD58A1CE-E9E9-4C2E-83A0-65FD4522F93A}" vid="{1E9553B9-AA04-4A15-9836-1E066825781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93813dd7ca6ad654711aa0ab317e03a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f11dc0ce689dd3925e84e4e35398c6e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CC30393A-FEC6-4A44-9E4A-6EA49F1F7D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D16958A-754B-4396-9457-FD7A427A37D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48C88F1-1664-415F-AFCE-F6CF45809817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681</Words>
  <Application>Microsoft Office PowerPoint</Application>
  <PresentationFormat>Widescreen</PresentationFormat>
  <Paragraphs>89</Paragraphs>
  <Slides>16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Century Gothic</vt:lpstr>
      <vt:lpstr>Wingdings</vt:lpstr>
      <vt:lpstr>Wingdings 3</vt:lpstr>
      <vt:lpstr>Ion</vt:lpstr>
      <vt:lpstr>FROM THE GROUND UP</vt:lpstr>
      <vt:lpstr>WELCOME!</vt:lpstr>
      <vt:lpstr>PowerPoint Presentation</vt:lpstr>
      <vt:lpstr>Background</vt:lpstr>
      <vt:lpstr>CHALLENGE #1: GETTING ON THE SAME PAGE</vt:lpstr>
      <vt:lpstr>CHALLENGE #1: GETTING ON THE SAME PAGE</vt:lpstr>
      <vt:lpstr>CHALLENGE #1: GETTING ON THE SAME PAGE</vt:lpstr>
      <vt:lpstr>CHALLENGE #2: KEEPING UP WITH THE PACE</vt:lpstr>
      <vt:lpstr>CHALLENGE #2: KEEPING UP WITH THE PACE</vt:lpstr>
      <vt:lpstr>CHALLENGE #3: OPTIMIZE HOW WE LOCALIZE</vt:lpstr>
      <vt:lpstr>CHALLENGE #3: OPTIMIZE HOW WE LOCALIZE</vt:lpstr>
      <vt:lpstr>CHALLENGE #4: EASE THE TRANSITION</vt:lpstr>
      <vt:lpstr>CHALLENGE #4: EASE THE TRANSITION</vt:lpstr>
      <vt:lpstr>CHALLENGE #5: MAKE THE DOCS PART OF THE PRODUCT</vt:lpstr>
      <vt:lpstr>CHALLENGE #5: MAKE THE DOCS PART OF THE PRODUCT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2020-09-24T19:10:24Z</dcterms:created>
  <dcterms:modified xsi:type="dcterms:W3CDTF">2022-11-14T16:15:35Z</dcterms:modified>
</cp:coreProperties>
</file>